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5"/>
  </p:notesMasterIdLst>
  <p:sldIdLst>
    <p:sldId id="346" r:id="rId2"/>
    <p:sldId id="1115" r:id="rId3"/>
    <p:sldId id="1116" r:id="rId4"/>
    <p:sldId id="1123" r:id="rId5"/>
    <p:sldId id="1030" r:id="rId6"/>
    <p:sldId id="1035" r:id="rId7"/>
    <p:sldId id="1038" r:id="rId8"/>
    <p:sldId id="1125" r:id="rId9"/>
    <p:sldId id="1127" r:id="rId10"/>
    <p:sldId id="1132" r:id="rId11"/>
    <p:sldId id="1126" r:id="rId12"/>
    <p:sldId id="1133" r:id="rId13"/>
    <p:sldId id="1044" r:id="rId14"/>
    <p:sldId id="1135" r:id="rId15"/>
    <p:sldId id="1136" r:id="rId16"/>
    <p:sldId id="1139" r:id="rId17"/>
    <p:sldId id="1137" r:id="rId18"/>
    <p:sldId id="1047" r:id="rId19"/>
    <p:sldId id="1138" r:id="rId20"/>
    <p:sldId id="1051" r:id="rId21"/>
    <p:sldId id="1141" r:id="rId22"/>
    <p:sldId id="1142" r:id="rId23"/>
    <p:sldId id="1144" r:id="rId24"/>
    <p:sldId id="1146" r:id="rId25"/>
    <p:sldId id="1148" r:id="rId26"/>
    <p:sldId id="935" r:id="rId27"/>
    <p:sldId id="1060" r:id="rId28"/>
    <p:sldId id="1057" r:id="rId29"/>
    <p:sldId id="1065" r:id="rId30"/>
    <p:sldId id="1066" r:id="rId31"/>
    <p:sldId id="1069" r:id="rId32"/>
    <p:sldId id="1068" r:id="rId33"/>
    <p:sldId id="1073" r:id="rId34"/>
    <p:sldId id="1082" r:id="rId35"/>
    <p:sldId id="1083" r:id="rId36"/>
    <p:sldId id="2543" r:id="rId37"/>
    <p:sldId id="1085" r:id="rId38"/>
    <p:sldId id="940" r:id="rId39"/>
    <p:sldId id="2569" r:id="rId40"/>
    <p:sldId id="1086" r:id="rId41"/>
    <p:sldId id="578" r:id="rId42"/>
    <p:sldId id="936" r:id="rId43"/>
    <p:sldId id="944" r:id="rId44"/>
    <p:sldId id="937" r:id="rId45"/>
    <p:sldId id="938" r:id="rId46"/>
    <p:sldId id="941" r:id="rId47"/>
    <p:sldId id="942" r:id="rId48"/>
    <p:sldId id="981" r:id="rId49"/>
    <p:sldId id="982" r:id="rId50"/>
    <p:sldId id="983" r:id="rId51"/>
    <p:sldId id="4202" r:id="rId52"/>
    <p:sldId id="4193" r:id="rId53"/>
    <p:sldId id="945" r:id="rId54"/>
    <p:sldId id="946" r:id="rId55"/>
    <p:sldId id="1087" r:id="rId56"/>
    <p:sldId id="943" r:id="rId57"/>
    <p:sldId id="986" r:id="rId58"/>
    <p:sldId id="1088" r:id="rId59"/>
    <p:sldId id="2568" r:id="rId60"/>
    <p:sldId id="1089" r:id="rId61"/>
    <p:sldId id="948" r:id="rId62"/>
    <p:sldId id="961" r:id="rId63"/>
    <p:sldId id="949" r:id="rId64"/>
    <p:sldId id="950" r:id="rId65"/>
    <p:sldId id="951" r:id="rId66"/>
    <p:sldId id="952" r:id="rId67"/>
    <p:sldId id="953" r:id="rId68"/>
    <p:sldId id="954" r:id="rId69"/>
    <p:sldId id="955" r:id="rId70"/>
    <p:sldId id="956" r:id="rId71"/>
    <p:sldId id="957" r:id="rId72"/>
    <p:sldId id="958" r:id="rId73"/>
    <p:sldId id="959" r:id="rId74"/>
    <p:sldId id="960" r:id="rId75"/>
    <p:sldId id="882" r:id="rId76"/>
    <p:sldId id="962" r:id="rId77"/>
    <p:sldId id="963" r:id="rId78"/>
    <p:sldId id="964" r:id="rId79"/>
    <p:sldId id="965" r:id="rId80"/>
    <p:sldId id="966" r:id="rId81"/>
    <p:sldId id="967" r:id="rId82"/>
    <p:sldId id="969" r:id="rId83"/>
    <p:sldId id="968" r:id="rId84"/>
    <p:sldId id="970" r:id="rId85"/>
    <p:sldId id="971" r:id="rId86"/>
    <p:sldId id="972" r:id="rId87"/>
    <p:sldId id="973" r:id="rId88"/>
    <p:sldId id="975" r:id="rId89"/>
    <p:sldId id="4203" r:id="rId90"/>
    <p:sldId id="977" r:id="rId91"/>
    <p:sldId id="4206" r:id="rId92"/>
    <p:sldId id="4207" r:id="rId93"/>
    <p:sldId id="4208" r:id="rId94"/>
    <p:sldId id="4204" r:id="rId95"/>
    <p:sldId id="4205" r:id="rId96"/>
    <p:sldId id="4209" r:id="rId97"/>
    <p:sldId id="4210" r:id="rId98"/>
    <p:sldId id="4211" r:id="rId99"/>
    <p:sldId id="4212" r:id="rId100"/>
    <p:sldId id="4213" r:id="rId101"/>
    <p:sldId id="989" r:id="rId102"/>
    <p:sldId id="990" r:id="rId103"/>
    <p:sldId id="991" r:id="rId104"/>
    <p:sldId id="993" r:id="rId105"/>
    <p:sldId id="1021" r:id="rId106"/>
    <p:sldId id="1090" r:id="rId107"/>
    <p:sldId id="4214" r:id="rId108"/>
    <p:sldId id="4216" r:id="rId109"/>
    <p:sldId id="1000" r:id="rId110"/>
    <p:sldId id="998" r:id="rId111"/>
    <p:sldId id="1001" r:id="rId112"/>
    <p:sldId id="1003" r:id="rId113"/>
    <p:sldId id="1004" r:id="rId114"/>
    <p:sldId id="1007" r:id="rId115"/>
    <p:sldId id="1008" r:id="rId116"/>
    <p:sldId id="1009" r:id="rId117"/>
    <p:sldId id="1010" r:id="rId118"/>
    <p:sldId id="1011" r:id="rId119"/>
    <p:sldId id="1012" r:id="rId120"/>
    <p:sldId id="4221" r:id="rId121"/>
    <p:sldId id="4218" r:id="rId122"/>
    <p:sldId id="4219" r:id="rId123"/>
    <p:sldId id="4220" r:id="rId124"/>
    <p:sldId id="1013" r:id="rId125"/>
    <p:sldId id="1097" r:id="rId126"/>
    <p:sldId id="4237" r:id="rId127"/>
    <p:sldId id="1096" r:id="rId128"/>
    <p:sldId id="1098" r:id="rId129"/>
    <p:sldId id="1099" r:id="rId130"/>
    <p:sldId id="1101" r:id="rId131"/>
    <p:sldId id="1100" r:id="rId132"/>
    <p:sldId id="4223" r:id="rId133"/>
    <p:sldId id="1102" r:id="rId134"/>
    <p:sldId id="1103" r:id="rId135"/>
    <p:sldId id="4224" r:id="rId136"/>
    <p:sldId id="1104" r:id="rId137"/>
    <p:sldId id="1105" r:id="rId138"/>
    <p:sldId id="4225" r:id="rId139"/>
    <p:sldId id="1106" r:id="rId140"/>
    <p:sldId id="4226" r:id="rId141"/>
    <p:sldId id="1107" r:id="rId142"/>
    <p:sldId id="4227" r:id="rId143"/>
    <p:sldId id="1109" r:id="rId144"/>
    <p:sldId id="4228" r:id="rId145"/>
    <p:sldId id="1113" r:id="rId146"/>
    <p:sldId id="1117" r:id="rId147"/>
    <p:sldId id="4229" r:id="rId148"/>
    <p:sldId id="1118" r:id="rId149"/>
    <p:sldId id="1119" r:id="rId150"/>
    <p:sldId id="1114" r:id="rId151"/>
    <p:sldId id="1120" r:id="rId152"/>
    <p:sldId id="1121" r:id="rId153"/>
    <p:sldId id="4230" r:id="rId154"/>
    <p:sldId id="1122" r:id="rId155"/>
    <p:sldId id="4231" r:id="rId156"/>
    <p:sldId id="4233" r:id="rId157"/>
    <p:sldId id="2570" r:id="rId158"/>
    <p:sldId id="1143" r:id="rId159"/>
    <p:sldId id="2571" r:id="rId160"/>
    <p:sldId id="2572" r:id="rId161"/>
    <p:sldId id="2573" r:id="rId162"/>
    <p:sldId id="4235" r:id="rId163"/>
    <p:sldId id="345" r:id="rId164"/>
  </p:sldIdLst>
  <p:sldSz cx="12192000" cy="6858000"/>
  <p:notesSz cx="6858000" cy="9144000"/>
  <p:embeddedFontLst>
    <p:embeddedFont>
      <p:font typeface="Abadi" panose="020B0604020104020204" pitchFamily="34" charset="0"/>
      <p:regular r:id="rId166"/>
    </p:embeddedFont>
    <p:embeddedFont>
      <p:font typeface="Calibri" panose="020F0502020204030204" pitchFamily="34" charset="0"/>
      <p:regular r:id="rId167"/>
      <p:bold r:id="rId168"/>
      <p:italic r:id="rId169"/>
      <p:boldItalic r:id="rId170"/>
    </p:embeddedFont>
    <p:embeddedFont>
      <p:font typeface="Consolas" panose="020B0609020204030204" pitchFamily="49" charset="0"/>
      <p:regular r:id="rId171"/>
      <p:bold r:id="rId172"/>
      <p:italic r:id="rId173"/>
      <p:boldItalic r:id="rId174"/>
    </p:embeddedFont>
    <p:embeddedFont>
      <p:font typeface="Mosk Bold 700" panose="02000506000000020004" pitchFamily="2" charset="0"/>
      <p:bold r:id="rId175"/>
    </p:embeddedFont>
    <p:embeddedFont>
      <p:font typeface="강한공군체 Medium" panose="020B0600000101010101" pitchFamily="50" charset="-127"/>
      <p:regular r:id="rId176"/>
    </p:embeddedFont>
    <p:embeddedFont>
      <p:font typeface="맑은 고딕" panose="020B0503020000020004" pitchFamily="50" charset="-127"/>
      <p:regular r:id="rId177"/>
      <p:bold r:id="rId1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94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2.fntdata"/><Relationship Id="rId172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9.fntdata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xenosign/star-buck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ant-maamoul-80f681.netlify.app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delivr.com/package/npm/reset-cs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lify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fonts.google.com/specimen/Nanum+Gothic?subset=korean&amp;query=nanum#standard-sty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nts.google.com/icons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starbucks.co.kr/index.do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로고 파트</a:t>
            </a:r>
          </a:p>
        </p:txBody>
      </p:sp>
    </p:spTree>
    <p:extLst>
      <p:ext uri="{BB962C8B-B14F-4D97-AF65-F5344CB8AC3E}">
        <p14:creationId xmlns:p14="http://schemas.microsoft.com/office/powerpoint/2010/main" val="25802982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Header </a:t>
            </a:r>
            <a:r>
              <a:rPr lang="ko-KR" altLang="en-US" dirty="0"/>
              <a:t>스타일 결정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88CF54A-A645-1D50-D792-58383EE8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넓이는 화면 </a:t>
            </a:r>
            <a:r>
              <a:rPr lang="en-US" altLang="ko-KR" dirty="0"/>
              <a:t>100%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스크롤을 따라오네요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fixed</a:t>
            </a:r>
          </a:p>
          <a:p>
            <a:r>
              <a:rPr lang="ko-KR" altLang="en-US" dirty="0"/>
              <a:t>당연히 화면 제일 위에 고정</a:t>
            </a:r>
            <a:endParaRPr lang="en-US" altLang="ko-KR" dirty="0"/>
          </a:p>
          <a:p>
            <a:r>
              <a:rPr lang="ko-KR" altLang="en-US" dirty="0"/>
              <a:t>배경색</a:t>
            </a:r>
            <a:r>
              <a:rPr lang="en-US" altLang="ko-KR" dirty="0"/>
              <a:t>: #f6f5ef</a:t>
            </a:r>
          </a:p>
          <a:p>
            <a:r>
              <a:rPr lang="ko-KR" altLang="en-US" dirty="0"/>
              <a:t>위쪽 검은 테두리 </a:t>
            </a:r>
            <a:r>
              <a:rPr lang="en-US" altLang="ko-KR" dirty="0">
                <a:sym typeface="Wingdings" panose="05000000000000000000" pitchFamily="2" charset="2"/>
              </a:rPr>
              <a:t> 2px solid black</a:t>
            </a:r>
            <a:endParaRPr lang="en-US" altLang="ko-KR" dirty="0"/>
          </a:p>
          <a:p>
            <a:r>
              <a:rPr lang="ko-KR" altLang="en-US" dirty="0"/>
              <a:t>아래쪽 회색 테두리 </a:t>
            </a:r>
            <a:r>
              <a:rPr lang="en-US" altLang="ko-KR" dirty="0">
                <a:sym typeface="Wingdings" panose="05000000000000000000" pitchFamily="2" charset="2"/>
              </a:rPr>
              <a:t> 1px solid #eae7e2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Z-index: 1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07448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로고 위치 조절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태그는 </a:t>
            </a:r>
            <a:r>
              <a:rPr lang="en-US" altLang="ko-KR" dirty="0"/>
              <a:t>inline </a:t>
            </a:r>
            <a:r>
              <a:rPr lang="ko-KR" altLang="en-US" dirty="0"/>
              <a:t>속성입니다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Inline </a:t>
            </a:r>
            <a:r>
              <a:rPr lang="ko-KR" altLang="en-US" dirty="0"/>
              <a:t>요소의 수직 정렬은 </a:t>
            </a:r>
            <a:r>
              <a:rPr lang="en-US" altLang="ko-KR" dirty="0"/>
              <a:t>baseline </a:t>
            </a:r>
            <a:r>
              <a:rPr lang="ko-KR" altLang="en-US" dirty="0"/>
              <a:t>이 되기 때문에 아래에서 살짝 뜹니다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이미지 태그를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속성으로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63992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로고가 </a:t>
            </a:r>
            <a:r>
              <a:rPr lang="en-US" altLang="ko-KR" dirty="0"/>
              <a:t>inner </a:t>
            </a:r>
            <a:r>
              <a:rPr lang="ko-KR" altLang="en-US" dirty="0"/>
              <a:t>밖을 나갈 일이 있을까요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Position: absolute;</a:t>
            </a:r>
          </a:p>
          <a:p>
            <a:r>
              <a:rPr lang="ko-KR" altLang="en-US" dirty="0"/>
              <a:t>수직 정렬을 위한 위</a:t>
            </a:r>
            <a:r>
              <a:rPr lang="en-US" altLang="ko-KR" dirty="0"/>
              <a:t>, </a:t>
            </a:r>
            <a:r>
              <a:rPr lang="ko-KR" altLang="en-US" dirty="0"/>
              <a:t>아래 위치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Top, bottom: 0;</a:t>
            </a:r>
          </a:p>
          <a:p>
            <a:r>
              <a:rPr lang="ko-KR" altLang="en-US" dirty="0"/>
              <a:t>수직 정렬</a:t>
            </a:r>
            <a:endParaRPr lang="en-US" altLang="ko-KR" dirty="0"/>
          </a:p>
          <a:p>
            <a:pPr lvl="1"/>
            <a:r>
              <a:rPr lang="en-US" altLang="ko-KR" dirty="0"/>
              <a:t>Margin: auto;</a:t>
            </a:r>
          </a:p>
          <a:p>
            <a:r>
              <a:rPr lang="ko-KR" altLang="en-US" dirty="0"/>
              <a:t>그런데 </a:t>
            </a:r>
            <a:r>
              <a:rPr lang="ko-KR" altLang="en-US" dirty="0" err="1"/>
              <a:t>안가네요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Margin </a:t>
            </a:r>
            <a:r>
              <a:rPr lang="ko-KR" altLang="en-US" dirty="0"/>
              <a:t>계산을 위한 요소의 크기가 없기 때문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height: 75px;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27760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그런데</a:t>
            </a:r>
            <a:r>
              <a:rPr lang="en-US" altLang="ko-KR" dirty="0"/>
              <a:t> </a:t>
            </a:r>
            <a:r>
              <a:rPr lang="ko-KR" altLang="en-US" dirty="0"/>
              <a:t>이상한 곳으로 가네요</a:t>
            </a:r>
            <a:r>
              <a:rPr lang="en-US" altLang="ko-KR" dirty="0"/>
              <a:t>!?</a:t>
            </a:r>
          </a:p>
          <a:p>
            <a:r>
              <a:rPr lang="en-US" altLang="ko-KR" dirty="0"/>
              <a:t>Position: absolute </a:t>
            </a:r>
            <a:r>
              <a:rPr lang="ko-KR" altLang="en-US" dirty="0"/>
              <a:t>는 어디를 기준으로 위치를 잡죠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혹시 모르니</a:t>
            </a:r>
            <a:r>
              <a:rPr lang="en-US" altLang="ko-KR" dirty="0"/>
              <a:t>, .inner </a:t>
            </a:r>
            <a:r>
              <a:rPr lang="ko-KR" altLang="en-US" dirty="0"/>
              <a:t>왼쪽에 붙여 두기</a:t>
            </a:r>
            <a:endParaRPr lang="en-US" altLang="ko-KR" dirty="0"/>
          </a:p>
          <a:p>
            <a:pPr lvl="1"/>
            <a:r>
              <a:rPr lang="en-US" altLang="ko-KR" dirty="0"/>
              <a:t>Left: 0;</a:t>
            </a:r>
          </a:p>
          <a:p>
            <a:pPr lvl="1"/>
            <a:r>
              <a:rPr lang="ko-KR" altLang="en-US" dirty="0"/>
              <a:t>여기에 </a:t>
            </a:r>
            <a:r>
              <a:rPr lang="en-US" altLang="ko-KR" dirty="0"/>
              <a:t>right: 0; </a:t>
            </a:r>
            <a:r>
              <a:rPr lang="ko-KR" altLang="en-US" dirty="0"/>
              <a:t>을 주면</a:t>
            </a:r>
            <a:r>
              <a:rPr lang="en-US" altLang="ko-KR" dirty="0"/>
              <a:t>? </a:t>
            </a:r>
            <a:r>
              <a:rPr lang="ko-KR" altLang="en-US" dirty="0"/>
              <a:t>가로로도 중앙 정렬이 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0271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7404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2A41FA-1626-B56A-749A-AB300BB88BAF}"/>
              </a:ext>
            </a:extLst>
          </p:cNvPr>
          <p:cNvGrpSpPr/>
          <p:nvPr/>
        </p:nvGrpSpPr>
        <p:grpSpPr>
          <a:xfrm>
            <a:off x="482749" y="4421752"/>
            <a:ext cx="11317279" cy="1295581"/>
            <a:chOff x="482749" y="1589718"/>
            <a:chExt cx="11317279" cy="12955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1704FAB-D8D4-FE39-4152-A18B79B8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749" y="1589718"/>
              <a:ext cx="11317279" cy="129558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314B58-F573-4D6E-4A78-19F41C3AF4DB}"/>
                </a:ext>
              </a:extLst>
            </p:cNvPr>
            <p:cNvSpPr/>
            <p:nvPr/>
          </p:nvSpPr>
          <p:spPr>
            <a:xfrm>
              <a:off x="2705100" y="2066925"/>
              <a:ext cx="9066690" cy="485775"/>
            </a:xfrm>
            <a:prstGeom prst="rect">
              <a:avLst/>
            </a:prstGeom>
            <a:solidFill>
              <a:srgbClr val="F6F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AAD7E8A-3498-7B98-D9B3-D4763C9A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1473266"/>
            <a:ext cx="4663142" cy="242124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9636EB1-E817-5094-425B-935B846F7BF1}"/>
              </a:ext>
            </a:extLst>
          </p:cNvPr>
          <p:cNvSpPr/>
          <p:nvPr/>
        </p:nvSpPr>
        <p:spPr>
          <a:xfrm rot="3550728">
            <a:off x="4428098" y="3309657"/>
            <a:ext cx="1003300" cy="1092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589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C29F29-C9A6-A9A4-D0CF-79C71C3B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32207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서브 메뉴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Top: 6px / right: 50px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서브 메뉴 아이템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글자색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#656565  hover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r>
              <a:rPr lang="en-US" altLang="ko-KR" dirty="0">
                <a:sym typeface="Wingdings" panose="05000000000000000000" pitchFamily="2" charset="2"/>
              </a:rPr>
              <a:t>, underline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10px 15px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 13px</a:t>
            </a:r>
          </a:p>
        </p:txBody>
      </p:sp>
    </p:spTree>
    <p:extLst>
      <p:ext uri="{BB962C8B-B14F-4D97-AF65-F5344CB8AC3E}">
        <p14:creationId xmlns:p14="http://schemas.microsoft.com/office/powerpoint/2010/main" val="13493971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C29F29-C9A6-A9A4-D0CF-79C71C3B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32207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인풋 태그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1A59A-95E2-9341-5ED0-17B7E0CDCAC3}"/>
              </a:ext>
            </a:extLst>
          </p:cNvPr>
          <p:cNvSpPr txBox="1"/>
          <p:nvPr/>
        </p:nvSpPr>
        <p:spPr>
          <a:xfrm>
            <a:off x="838200" y="2207389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#ccc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3451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C29F29-C9A6-A9A4-D0CF-79C71C3B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32207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돋보기 아이콘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B5120-98D4-6156-B718-293E8CCF930A}"/>
              </a:ext>
            </a:extLst>
          </p:cNvPr>
          <p:cNvSpPr txBox="1"/>
          <p:nvPr/>
        </p:nvSpPr>
        <p:spPr>
          <a:xfrm>
            <a:off x="838200" y="2192289"/>
            <a:ext cx="912495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font-variation-settings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opsz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4832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태그는 클릭을 위한 요소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로고를 잠시 안보이도록 처리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Display: none </a:t>
            </a:r>
            <a:r>
              <a:rPr lang="ko-KR" altLang="en-US" dirty="0"/>
              <a:t>또는</a:t>
            </a:r>
            <a:r>
              <a:rPr lang="en-US" altLang="ko-KR" dirty="0"/>
              <a:t> visibility: hidden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 영역을 확실하게 보기위해 백그라운드 색상 설정</a:t>
            </a:r>
            <a:endParaRPr lang="en-US" altLang="ko-KR" dirty="0"/>
          </a:p>
          <a:p>
            <a:r>
              <a:rPr lang="ko-KR" altLang="en-US" dirty="0"/>
              <a:t>폰트 크기 설정</a:t>
            </a:r>
            <a:endParaRPr lang="en-US" altLang="ko-KR" dirty="0"/>
          </a:p>
          <a:p>
            <a:r>
              <a:rPr lang="ko-KR" altLang="en-US" dirty="0"/>
              <a:t>클릭을 위해서 </a:t>
            </a:r>
            <a:r>
              <a:rPr lang="en-US" altLang="ko-KR" dirty="0"/>
              <a:t>padding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ko-KR" altLang="en-US" dirty="0"/>
              <a:t>글자 색 변경</a:t>
            </a:r>
            <a:r>
              <a:rPr lang="en-US" altLang="ko-KR" dirty="0"/>
              <a:t>! / Hover </a:t>
            </a:r>
            <a:r>
              <a:rPr lang="ko-KR" altLang="en-US" dirty="0"/>
              <a:t>시 강조 효과</a:t>
            </a:r>
            <a:endParaRPr lang="en-US" altLang="ko-KR" dirty="0"/>
          </a:p>
          <a:p>
            <a:r>
              <a:rPr lang="ko-KR" altLang="en-US" dirty="0"/>
              <a:t>밑줄 없애기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10CDA-1785-BC24-DF9A-92A7D9CDF3AC}"/>
              </a:ext>
            </a:extLst>
          </p:cNvPr>
          <p:cNvSpPr txBox="1"/>
          <p:nvPr/>
        </p:nvSpPr>
        <p:spPr>
          <a:xfrm>
            <a:off x="6804212" y="3943080"/>
            <a:ext cx="43837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703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F95D6D-D511-8FC1-8C7E-1259422F3B12}"/>
              </a:ext>
            </a:extLst>
          </p:cNvPr>
          <p:cNvSpPr txBox="1"/>
          <p:nvPr/>
        </p:nvSpPr>
        <p:spPr>
          <a:xfrm>
            <a:off x="3467100" y="505242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"Indie Flower"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cursive;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5C03E6-FAD7-52FB-D97B-A4E2C24B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1" y="505242"/>
            <a:ext cx="2419564" cy="53726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A76BD69-AF95-3D8C-D895-8406DC1A0C36}"/>
              </a:ext>
            </a:extLst>
          </p:cNvPr>
          <p:cNvSpPr/>
          <p:nvPr/>
        </p:nvSpPr>
        <p:spPr>
          <a:xfrm rot="9314081">
            <a:off x="2936209" y="474526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CDFD929-FAE6-D8EC-9C98-4DFDB9808C0E}"/>
              </a:ext>
            </a:extLst>
          </p:cNvPr>
          <p:cNvSpPr/>
          <p:nvPr/>
        </p:nvSpPr>
        <p:spPr>
          <a:xfrm rot="9314081">
            <a:off x="8374984" y="144635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04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세로로 쌓인 아이템을 가로로 펼치고 싶은데 어떻게 하면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필요 없는 배경을 제거</a:t>
            </a:r>
            <a:endParaRPr lang="en-US" altLang="ko-KR" dirty="0"/>
          </a:p>
          <a:p>
            <a:r>
              <a:rPr lang="ko-KR" altLang="en-US" dirty="0"/>
              <a:t>무언가 하나 빠져 있습니다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“|” </a:t>
            </a:r>
            <a:r>
              <a:rPr lang="ko-KR" altLang="en-US" dirty="0"/>
              <a:t>넣기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| </a:t>
            </a:r>
            <a:r>
              <a:rPr lang="ko-KR" altLang="en-US" dirty="0"/>
              <a:t>를 위한 </a:t>
            </a:r>
            <a:r>
              <a:rPr lang="en-US" altLang="ko-KR" dirty="0"/>
              <a:t>li </a:t>
            </a:r>
            <a:r>
              <a:rPr lang="ko-KR" altLang="en-US" dirty="0"/>
              <a:t>를 따로 선언하는 선택이 맞을까요</a:t>
            </a:r>
            <a:r>
              <a:rPr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EF771-07A5-2813-FA60-FF6389181BC1}"/>
              </a:ext>
            </a:extLst>
          </p:cNvPr>
          <p:cNvSpPr txBox="1"/>
          <p:nvPr/>
        </p:nvSpPr>
        <p:spPr>
          <a:xfrm>
            <a:off x="7628965" y="2259124"/>
            <a:ext cx="44823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00861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가상 요소 선택자를 사용해서 </a:t>
            </a:r>
            <a:r>
              <a:rPr lang="en-US" altLang="ko-KR" dirty="0"/>
              <a:t>“|”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::after</a:t>
            </a:r>
          </a:p>
          <a:p>
            <a:pPr lvl="1"/>
            <a:r>
              <a:rPr lang="en-US" altLang="ko-KR" dirty="0"/>
              <a:t>Content: “|”</a:t>
            </a:r>
          </a:p>
          <a:p>
            <a:pPr lvl="1"/>
            <a:r>
              <a:rPr lang="en-US" altLang="ko-KR" dirty="0"/>
              <a:t>Font-size: 13px, color: #e5e5e5</a:t>
            </a:r>
          </a:p>
          <a:p>
            <a:r>
              <a:rPr lang="ko-KR" altLang="en-US" dirty="0"/>
              <a:t>뭔가 어색한 점이 </a:t>
            </a:r>
            <a:r>
              <a:rPr lang="ko-KR" altLang="en-US" dirty="0" err="1"/>
              <a:t>느껴지시나요</a:t>
            </a:r>
            <a:r>
              <a:rPr lang="en-US" altLang="ko-KR" dirty="0"/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1973A-69BA-A37D-B988-269891FF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07" y="4860588"/>
            <a:ext cx="10814609" cy="6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860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일단 </a:t>
            </a:r>
            <a:r>
              <a:rPr lang="en-US" altLang="ko-KR" dirty="0">
                <a:sym typeface="Wingdings" panose="05000000000000000000" pitchFamily="2" charset="2"/>
              </a:rPr>
              <a:t>after </a:t>
            </a:r>
            <a:r>
              <a:rPr lang="ko-KR" altLang="en-US" dirty="0">
                <a:sym typeface="Wingdings" panose="05000000000000000000" pitchFamily="2" charset="2"/>
              </a:rPr>
              <a:t>요소를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으로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“|” </a:t>
            </a:r>
            <a:r>
              <a:rPr lang="ko-KR" altLang="en-US" dirty="0">
                <a:sym typeface="Wingdings" panose="05000000000000000000" pitchFamily="2" charset="2"/>
              </a:rPr>
              <a:t>문자를 넣는 것이 아니라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요소의 백 그라운드 색상으로 표기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위치가 이상해 지죠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포지션을 </a:t>
            </a:r>
            <a:r>
              <a:rPr lang="en-US" altLang="ko-KR" dirty="0">
                <a:sym typeface="Wingdings" panose="05000000000000000000" pitchFamily="2" charset="2"/>
              </a:rPr>
              <a:t>absolute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Top, bottom </a:t>
            </a:r>
            <a:r>
              <a:rPr lang="ko-KR" altLang="en-US" dirty="0">
                <a:sym typeface="Wingdings" panose="05000000000000000000" pitchFamily="2" charset="2"/>
              </a:rPr>
              <a:t>값을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중앙 정렬</a:t>
            </a:r>
            <a:r>
              <a:rPr lang="en-US" altLang="ko-KR" dirty="0">
                <a:sym typeface="Wingdings" panose="05000000000000000000" pitchFamily="2" charset="2"/>
              </a:rPr>
              <a:t>!  margin: auto;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30FF2-FE90-C1A4-AA43-BA8290020503}"/>
              </a:ext>
            </a:extLst>
          </p:cNvPr>
          <p:cNvSpPr txBox="1"/>
          <p:nvPr/>
        </p:nvSpPr>
        <p:spPr>
          <a:xfrm>
            <a:off x="6266330" y="3675528"/>
            <a:ext cx="58449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0982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A70AB-0020-AD3D-596F-C60E791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그런데도 이상하죠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 err="1">
                <a:sym typeface="Wingdings" panose="05000000000000000000" pitchFamily="2" charset="2"/>
              </a:rPr>
              <a:t>왜냐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포지션이 </a:t>
            </a:r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일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좌표의 기준은 어디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부모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요소에 </a:t>
            </a:r>
            <a:r>
              <a:rPr lang="en-US" altLang="ko-KR" dirty="0">
                <a:sym typeface="Wingdings" panose="05000000000000000000" pitchFamily="2" charset="2"/>
              </a:rPr>
              <a:t>position: relative </a:t>
            </a:r>
            <a:r>
              <a:rPr lang="ko-KR" altLang="en-US" dirty="0">
                <a:sym typeface="Wingdings" panose="05000000000000000000" pitchFamily="2" charset="2"/>
              </a:rPr>
              <a:t>값 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그런데 왼쪽에 붙어 있네요</a:t>
            </a:r>
            <a:r>
              <a:rPr lang="en-US" altLang="ko-KR" dirty="0"/>
              <a:t>!?</a:t>
            </a:r>
          </a:p>
          <a:p>
            <a:pPr lvl="1"/>
            <a:r>
              <a:rPr lang="en-US" altLang="ko-KR" dirty="0"/>
              <a:t>Right: 0;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2D080-F58E-72E8-99D3-D264274897D7}"/>
              </a:ext>
            </a:extLst>
          </p:cNvPr>
          <p:cNvSpPr txBox="1"/>
          <p:nvPr/>
        </p:nvSpPr>
        <p:spPr>
          <a:xfrm>
            <a:off x="7853081" y="1328389"/>
            <a:ext cx="43389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11D35-2E1A-B000-9C31-73A1FD4D7423}"/>
              </a:ext>
            </a:extLst>
          </p:cNvPr>
          <p:cNvSpPr txBox="1"/>
          <p:nvPr/>
        </p:nvSpPr>
        <p:spPr>
          <a:xfrm>
            <a:off x="7853081" y="5473005"/>
            <a:ext cx="4338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.sub_menu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776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.search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먼저 검색 메뉴의 영역을 확실하게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높이 </a:t>
            </a:r>
            <a:r>
              <a:rPr lang="en-US" altLang="ko-KR" dirty="0">
                <a:sym typeface="Wingdings" panose="05000000000000000000" pitchFamily="2" charset="2"/>
              </a:rPr>
              <a:t>34px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Input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36px,</a:t>
            </a:r>
            <a:r>
              <a:rPr lang="ko-KR" altLang="en-US" dirty="0">
                <a:sym typeface="Wingdings" panose="05000000000000000000" pitchFamily="2" charset="2"/>
              </a:rPr>
              <a:t> 높이 </a:t>
            </a:r>
            <a:r>
              <a:rPr lang="en-US" altLang="ko-KR" dirty="0">
                <a:sym typeface="Wingdings" panose="05000000000000000000" pitchFamily="2" charset="2"/>
              </a:rPr>
              <a:t>34px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 : 4px 10px;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 : 1px solid #ccc;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Box-sizing: border-box;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Border-radius: 5px;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F07CD-0CA5-BE1B-DF74-4B3E5768DD6C}"/>
              </a:ext>
            </a:extLst>
          </p:cNvPr>
          <p:cNvSpPr txBox="1"/>
          <p:nvPr/>
        </p:nvSpPr>
        <p:spPr>
          <a:xfrm>
            <a:off x="6741459" y="1450797"/>
            <a:ext cx="4043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.sub_menu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F363E-75EC-892D-66E0-8F1DFE37CAD5}"/>
              </a:ext>
            </a:extLst>
          </p:cNvPr>
          <p:cNvSpPr txBox="1"/>
          <p:nvPr/>
        </p:nvSpPr>
        <p:spPr>
          <a:xfrm>
            <a:off x="6741459" y="3579657"/>
            <a:ext cx="42940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#ccc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54661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Input</a:t>
            </a:r>
            <a:r>
              <a:rPr lang="ko-KR" altLang="en-US" dirty="0">
                <a:sym typeface="Wingdings" panose="05000000000000000000" pitchFamily="2" charset="2"/>
              </a:rPr>
              <a:t> 에 포커스가 가면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이상한 라인이 </a:t>
            </a:r>
            <a:r>
              <a:rPr lang="ko-KR" altLang="en-US" dirty="0" err="1">
                <a:sym typeface="Wingdings" panose="05000000000000000000" pitchFamily="2" charset="2"/>
              </a:rPr>
              <a:t>생기는게</a:t>
            </a:r>
            <a:r>
              <a:rPr lang="ko-KR" altLang="en-US" dirty="0">
                <a:sym typeface="Wingdings" panose="05000000000000000000" pitchFamily="2" charset="2"/>
              </a:rPr>
              <a:t> 영 예쁘지 않네요</a:t>
            </a:r>
            <a:r>
              <a:rPr lang="en-US" altLang="ko-KR" dirty="0">
                <a:sym typeface="Wingdings" panose="05000000000000000000" pitchFamily="2" charset="2"/>
              </a:rPr>
              <a:t>  outline </a:t>
            </a:r>
            <a:r>
              <a:rPr lang="ko-KR" altLang="en-US" dirty="0">
                <a:sym typeface="Wingdings" panose="05000000000000000000" pitchFamily="2" charset="2"/>
              </a:rPr>
              <a:t>제거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실제 스타벅스는 검색 메뉴는 포커스를 하면 어찌 되죠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길이가 늘어남 </a:t>
            </a:r>
            <a:r>
              <a:rPr lang="en-US" altLang="ko-KR" dirty="0">
                <a:sym typeface="Wingdings" panose="05000000000000000000" pitchFamily="2" charset="2"/>
              </a:rPr>
              <a:t> 190px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글자색이 회색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폰트 크기도 맞추는 편이 좋겠죠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저 포커스 효과는 맘에 </a:t>
            </a:r>
            <a:r>
              <a:rPr lang="ko-KR" altLang="en-US" dirty="0" err="1">
                <a:sym typeface="Wingdings" panose="05000000000000000000" pitchFamily="2" charset="2"/>
              </a:rPr>
              <a:t>안드니까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Input,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border</a:t>
            </a:r>
            <a:r>
              <a:rPr lang="ko-KR" altLang="en-US" dirty="0">
                <a:sym typeface="Wingdings" panose="05000000000000000000" pitchFamily="2" charset="2"/>
              </a:rPr>
              <a:t>를 스타벅스 색</a:t>
            </a:r>
            <a:r>
              <a:rPr lang="en-US" altLang="ko-KR" dirty="0">
                <a:sym typeface="Wingdings" panose="05000000000000000000" pitchFamily="2" charset="2"/>
              </a:rPr>
              <a:t>(#007042)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너무 확확 변하니까 변화 속도를 조절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F6634-2492-5827-EED3-BE82DCDA18DC}"/>
              </a:ext>
            </a:extLst>
          </p:cNvPr>
          <p:cNvSpPr txBox="1"/>
          <p:nvPr/>
        </p:nvSpPr>
        <p:spPr>
          <a:xfrm>
            <a:off x="7906871" y="1472854"/>
            <a:ext cx="4285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CF60E-D3DB-C2A5-C68C-D0DE7B2557BF}"/>
              </a:ext>
            </a:extLst>
          </p:cNvPr>
          <p:cNvSpPr txBox="1"/>
          <p:nvPr/>
        </p:nvSpPr>
        <p:spPr>
          <a:xfrm>
            <a:off x="6561350" y="3429000"/>
            <a:ext cx="5514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#007042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FFC64-9192-2615-83BD-CDA2F76861BC}"/>
              </a:ext>
            </a:extLst>
          </p:cNvPr>
          <p:cNvSpPr txBox="1"/>
          <p:nvPr/>
        </p:nvSpPr>
        <p:spPr>
          <a:xfrm>
            <a:off x="7158317" y="5835134"/>
            <a:ext cx="3316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width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37469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옮기기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검색 메뉴를 </a:t>
            </a:r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나란히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돋보기를 </a:t>
            </a:r>
            <a:r>
              <a:rPr lang="en-US" altLang="ko-KR" dirty="0">
                <a:sym typeface="Wingdings" panose="05000000000000000000" pitchFamily="2" charset="2"/>
              </a:rPr>
              <a:t>input </a:t>
            </a:r>
            <a:r>
              <a:rPr lang="ko-KR" altLang="en-US" dirty="0">
                <a:sym typeface="Wingdings" panose="05000000000000000000" pitchFamily="2" charset="2"/>
              </a:rPr>
              <a:t>안으로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를 주면 일단 </a:t>
            </a:r>
            <a:r>
              <a:rPr lang="en-US" altLang="ko-KR" dirty="0">
                <a:sym typeface="Wingdings" panose="05000000000000000000" pitchFamily="2" charset="2"/>
              </a:rPr>
              <a:t>top, bottom: 0 </a:t>
            </a:r>
            <a:r>
              <a:rPr lang="ko-KR" altLang="en-US" dirty="0">
                <a:sym typeface="Wingdings" panose="05000000000000000000" pitchFamily="2" charset="2"/>
              </a:rPr>
              <a:t>값 </a:t>
            </a:r>
            <a:r>
              <a:rPr lang="en-US" altLang="ko-KR" dirty="0">
                <a:sym typeface="Wingdings" panose="05000000000000000000" pitchFamily="2" charset="2"/>
              </a:rPr>
              <a:t>+ margin: auto</a:t>
            </a:r>
            <a:r>
              <a:rPr lang="ko-KR" altLang="en-US" dirty="0">
                <a:sym typeface="Wingdings" panose="05000000000000000000" pitchFamily="2" charset="2"/>
              </a:rPr>
              <a:t>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위치의 기준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부모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될 요소에게 </a:t>
            </a:r>
            <a:r>
              <a:rPr lang="en-US" altLang="ko-KR" dirty="0" err="1">
                <a:sym typeface="Wingdings" panose="05000000000000000000" pitchFamily="2" charset="2"/>
              </a:rPr>
              <a:t>postion</a:t>
            </a:r>
            <a:r>
              <a:rPr lang="en-US" altLang="ko-KR" dirty="0">
                <a:sym typeface="Wingdings" panose="05000000000000000000" pitchFamily="2" charset="2"/>
              </a:rPr>
              <a:t>: relative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근데 변화가 없네요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돋보기의 </a:t>
            </a:r>
            <a:r>
              <a:rPr lang="en-US" altLang="ko-KR" dirty="0">
                <a:sym typeface="Wingdings" panose="05000000000000000000" pitchFamily="2" charset="2"/>
              </a:rPr>
              <a:t>height </a:t>
            </a:r>
            <a:r>
              <a:rPr lang="ko-KR" altLang="en-US" dirty="0">
                <a:sym typeface="Wingdings" panose="05000000000000000000" pitchFamily="2" charset="2"/>
              </a:rPr>
              <a:t>값이 없어서 </a:t>
            </a:r>
            <a:r>
              <a:rPr lang="en-US" altLang="ko-KR" dirty="0">
                <a:sym typeface="Wingdings" panose="05000000000000000000" pitchFamily="2" charset="2"/>
              </a:rPr>
              <a:t> 24px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그래도 변화가 없네요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좌우 포지션 속성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백그라운드 컬러 제거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A94E7-67D9-C294-9248-FEB8AADEEC75}"/>
              </a:ext>
            </a:extLst>
          </p:cNvPr>
          <p:cNvSpPr txBox="1"/>
          <p:nvPr/>
        </p:nvSpPr>
        <p:spPr>
          <a:xfrm>
            <a:off x="6678706" y="119314"/>
            <a:ext cx="2994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ADA71-5D0C-FD77-5EA5-0E2420AFE0B6}"/>
              </a:ext>
            </a:extLst>
          </p:cNvPr>
          <p:cNvSpPr txBox="1"/>
          <p:nvPr/>
        </p:nvSpPr>
        <p:spPr>
          <a:xfrm>
            <a:off x="6678706" y="1042644"/>
            <a:ext cx="55132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0383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화면 배치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전체 서브 메뉴 위치를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(+ </a:t>
            </a:r>
            <a:r>
              <a:rPr lang="ko-KR" altLang="en-US" dirty="0">
                <a:sym typeface="Wingdings" panose="05000000000000000000" pitchFamily="2" charset="2"/>
              </a:rPr>
              <a:t>부모 위치 속성 보기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오른쪽으로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위에서 </a:t>
            </a:r>
            <a:r>
              <a:rPr lang="en-US" altLang="ko-KR" dirty="0">
                <a:sym typeface="Wingdings" panose="05000000000000000000" pitchFamily="2" charset="2"/>
              </a:rPr>
              <a:t>10px </a:t>
            </a:r>
            <a:r>
              <a:rPr lang="ko-KR" altLang="en-US" dirty="0">
                <a:sym typeface="Wingdings" panose="05000000000000000000" pitchFamily="2" charset="2"/>
              </a:rPr>
              <a:t>만큼만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로고 되돌리기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헤더 배경 색 입히기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 </a:t>
            </a:r>
            <a:r>
              <a:rPr lang="en-US" altLang="ko-KR" dirty="0">
                <a:sym typeface="Wingdings" panose="05000000000000000000" pitchFamily="2" charset="2"/>
              </a:rPr>
              <a:t>: #F6F5EF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아랫줄 </a:t>
            </a:r>
            <a:r>
              <a:rPr lang="en-US" altLang="ko-KR" dirty="0">
                <a:sym typeface="Wingdings" panose="05000000000000000000" pitchFamily="2" charset="2"/>
              </a:rPr>
              <a:t>: 1px solid #c8c8c8;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25B45-BD7D-6838-AA1F-F8148D2CA041}"/>
              </a:ext>
            </a:extLst>
          </p:cNvPr>
          <p:cNvSpPr txBox="1"/>
          <p:nvPr/>
        </p:nvSpPr>
        <p:spPr>
          <a:xfrm>
            <a:off x="7822358" y="1413320"/>
            <a:ext cx="4369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82055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7644A1-E613-DB4E-7515-9E8DA5F68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"/>
          <a:stretch/>
        </p:blipFill>
        <p:spPr>
          <a:xfrm>
            <a:off x="762830" y="1481328"/>
            <a:ext cx="10666339" cy="1182400"/>
          </a:xfrm>
          <a:prstGeom prst="rect">
            <a:avLst/>
          </a:prstGeom>
        </p:spPr>
      </p:pic>
      <p:pic>
        <p:nvPicPr>
          <p:cNvPr id="7170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0494D26C-31C1-8225-9CD3-AC5C4A788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99" y="3227485"/>
            <a:ext cx="34290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4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57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 파트</a:t>
            </a:r>
          </a:p>
        </p:txBody>
      </p:sp>
    </p:spTree>
    <p:extLst>
      <p:ext uri="{BB962C8B-B14F-4D97-AF65-F5344CB8AC3E}">
        <p14:creationId xmlns:p14="http://schemas.microsoft.com/office/powerpoint/2010/main" val="32588080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7437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7261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91463A-0E24-ACCA-0905-1758F1C2CE76}"/>
              </a:ext>
            </a:extLst>
          </p:cNvPr>
          <p:cNvSpPr txBox="1"/>
          <p:nvPr/>
        </p:nvSpPr>
        <p:spPr>
          <a:xfrm>
            <a:off x="213591" y="190741"/>
            <a:ext cx="7419110" cy="5047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STORE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RESPONSIBILITY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STARBUCKS REWARDS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COPERATE SALES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WHAT'S NEW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926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2859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CSS </a:t>
            </a:r>
            <a:r>
              <a:rPr lang="ko-KR" altLang="en-US" dirty="0"/>
              <a:t>미리 선언하기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5BEAA-4849-4FB4-C02E-7D2363CE9921}"/>
              </a:ext>
            </a:extLst>
          </p:cNvPr>
          <p:cNvSpPr txBox="1"/>
          <p:nvPr/>
        </p:nvSpPr>
        <p:spPr>
          <a:xfrm>
            <a:off x="465599" y="1325563"/>
            <a:ext cx="601140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MAIN 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7996525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헤더 메인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3EE69D-1A28-B136-1325-374D0A6E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3429000"/>
            <a:ext cx="10707594" cy="1228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A735CC-CC06-AF3E-63EC-C0A54E0C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1623144"/>
            <a:ext cx="1079333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006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헤더 메인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ym typeface="Wingdings" panose="05000000000000000000" pitchFamily="2" charset="2"/>
              </a:rPr>
              <a:t>메인메뉴</a:t>
            </a:r>
            <a:r>
              <a:rPr lang="ko-KR" altLang="en-US" dirty="0">
                <a:sym typeface="Wingdings" panose="05000000000000000000" pitchFamily="2" charset="2"/>
              </a:rPr>
              <a:t> 아이템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10px 20px 34px 20px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 13px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Background-color: #2c2a29;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#669900;</a:t>
            </a:r>
          </a:p>
        </p:txBody>
      </p:sp>
    </p:spTree>
    <p:extLst>
      <p:ext uri="{BB962C8B-B14F-4D97-AF65-F5344CB8AC3E}">
        <p14:creationId xmlns:p14="http://schemas.microsoft.com/office/powerpoint/2010/main" val="34898038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19040034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5368EE-B160-6904-EFD9-57AF0BE3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518"/>
            <a:ext cx="12192000" cy="32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69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뼈대를 세우기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Item__name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형제 요소로 </a:t>
            </a:r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div </a:t>
            </a:r>
            <a:r>
              <a:rPr lang="ko-KR" altLang="en-US" dirty="0">
                <a:sym typeface="Wingdings" panose="05000000000000000000" pitchFamily="2" charset="2"/>
              </a:rPr>
              <a:t>요소 추가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 err="1">
                <a:sym typeface="Wingdings" panose="05000000000000000000" pitchFamily="2" charset="2"/>
              </a:rPr>
              <a:t>item_contents__menu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ABE23-4F55-48D6-3CDF-FF10785DCF85}"/>
              </a:ext>
            </a:extLst>
          </p:cNvPr>
          <p:cNvSpPr txBox="1"/>
          <p:nvPr/>
        </p:nvSpPr>
        <p:spPr>
          <a:xfrm>
            <a:off x="838199" y="3065917"/>
            <a:ext cx="915352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WHAT'S NEW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3862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각각의 영역을 확인하기 위해 </a:t>
            </a:r>
            <a:r>
              <a:rPr lang="en-US" altLang="ko-KR" dirty="0">
                <a:sym typeface="Wingdings" panose="05000000000000000000" pitchFamily="2" charset="2"/>
              </a:rPr>
              <a:t>background-color </a:t>
            </a:r>
            <a:r>
              <a:rPr lang="ko-KR" altLang="en-US" dirty="0">
                <a:sym typeface="Wingdings" panose="05000000000000000000" pitchFamily="2" charset="2"/>
              </a:rPr>
              <a:t>값 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높이 값을 지정해야 보이므로 각각 </a:t>
            </a:r>
            <a:r>
              <a:rPr lang="en-US" altLang="ko-KR" dirty="0">
                <a:sym typeface="Wingdings" panose="05000000000000000000" pitchFamily="2" charset="2"/>
              </a:rPr>
              <a:t>200px, 100px </a:t>
            </a:r>
            <a:r>
              <a:rPr lang="ko-KR" altLang="en-US" dirty="0">
                <a:sym typeface="Wingdings" panose="05000000000000000000" pitchFamily="2" charset="2"/>
              </a:rPr>
              <a:t>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어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이상한데 위치하고 있네요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position </a:t>
            </a:r>
            <a:r>
              <a:rPr lang="ko-KR" altLang="en-US" dirty="0">
                <a:sym typeface="Wingdings" panose="05000000000000000000" pitchFamily="2" charset="2"/>
              </a:rPr>
              <a:t>을 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하던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en-US" altLang="ko-KR" dirty="0">
                <a:sym typeface="Wingdings" panose="05000000000000000000" pitchFamily="2" charset="2"/>
              </a:rPr>
              <a:t>, absolute!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어 사라지는데요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넓이 값을 줘서 위치를 찾아 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846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메뉴 파트 작성하기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37DBBC-5EB5-5924-AF1C-CA2EF57C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3" y="4181343"/>
            <a:ext cx="6296904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C5DE85-1B21-1F23-30C6-D16FFE32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73" y="1723948"/>
            <a:ext cx="5106113" cy="1105054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0487294-CBA0-F882-BB9F-6703A53EA950}"/>
              </a:ext>
            </a:extLst>
          </p:cNvPr>
          <p:cNvSpPr/>
          <p:nvPr/>
        </p:nvSpPr>
        <p:spPr>
          <a:xfrm>
            <a:off x="2414503" y="3055386"/>
            <a:ext cx="1771651" cy="74722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5949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우리는 화면 넓이 전체를 사용할 것이므로 </a:t>
            </a:r>
            <a:r>
              <a:rPr lang="en-US" altLang="ko-KR" dirty="0">
                <a:sym typeface="Wingdings" panose="05000000000000000000" pitchFamily="2" charset="2"/>
              </a:rPr>
              <a:t> width: 100%;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오른쪽으로 치우친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ko-KR" altLang="en-US" dirty="0">
                <a:sym typeface="Wingdings" panose="05000000000000000000" pitchFamily="2" charset="2"/>
              </a:rPr>
              <a:t> 보이니 </a:t>
            </a:r>
            <a:r>
              <a:rPr lang="en-US" altLang="ko-KR" dirty="0">
                <a:sym typeface="Wingdings" panose="05000000000000000000" pitchFamily="2" charset="2"/>
              </a:rPr>
              <a:t> left: 0;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그대로네요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넓이를 좀 줄여보죠 </a:t>
            </a:r>
            <a:r>
              <a:rPr lang="en-US" altLang="ko-KR" dirty="0">
                <a:sym typeface="Wingdings" panose="05000000000000000000" pitchFamily="2" charset="2"/>
              </a:rPr>
              <a:t> width: 10%;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absolute</a:t>
            </a:r>
            <a:r>
              <a:rPr lang="ko-KR" altLang="en-US" dirty="0">
                <a:sym typeface="Wingdings" panose="05000000000000000000" pitchFamily="2" charset="2"/>
              </a:rPr>
              <a:t>는 부모 요소를 기준으로 하므로</a:t>
            </a:r>
            <a:r>
              <a:rPr lang="en-US" altLang="ko-KR" dirty="0">
                <a:sym typeface="Wingdings" panose="05000000000000000000" pitchFamily="2" charset="2"/>
              </a:rPr>
              <a:t>, item</a:t>
            </a:r>
            <a:r>
              <a:rPr lang="ko-KR" altLang="en-US" dirty="0">
                <a:sym typeface="Wingdings" panose="05000000000000000000" pitchFamily="2" charset="2"/>
              </a:rPr>
              <a:t>의 위치를 따르게 되고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width: 100% </a:t>
            </a:r>
            <a:r>
              <a:rPr lang="ko-KR" altLang="en-US" dirty="0">
                <a:sym typeface="Wingdings" panose="05000000000000000000" pitchFamily="2" charset="2"/>
              </a:rPr>
              <a:t>를 해주어도 </a:t>
            </a:r>
            <a:r>
              <a:rPr lang="en-US" altLang="ko-KR" dirty="0">
                <a:sym typeface="Wingdings" panose="05000000000000000000" pitchFamily="2" charset="2"/>
              </a:rPr>
              <a:t>main-menu </a:t>
            </a:r>
            <a:r>
              <a:rPr lang="ko-KR" altLang="en-US" dirty="0">
                <a:sym typeface="Wingdings" panose="05000000000000000000" pitchFamily="2" charset="2"/>
              </a:rPr>
              <a:t>이상 커질 수가 없네요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949508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sym typeface="Wingdings" panose="05000000000000000000" pitchFamily="2" charset="2"/>
              </a:rPr>
              <a:t>뷰포트를</a:t>
            </a:r>
            <a:r>
              <a:rPr lang="ko-KR" altLang="en-US" dirty="0">
                <a:sym typeface="Wingdings" panose="05000000000000000000" pitchFamily="2" charset="2"/>
              </a:rPr>
              <a:t> 기준으로 하기에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드디어 찐 </a:t>
            </a:r>
            <a:r>
              <a:rPr lang="en-US" altLang="ko-KR" dirty="0">
                <a:sym typeface="Wingdings" panose="05000000000000000000" pitchFamily="2" charset="2"/>
              </a:rPr>
              <a:t>100% </a:t>
            </a:r>
            <a:r>
              <a:rPr lang="ko-KR" altLang="en-US" dirty="0">
                <a:sym typeface="Wingdings" panose="05000000000000000000" pitchFamily="2" charset="2"/>
              </a:rPr>
              <a:t>적용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Top, bottom </a:t>
            </a:r>
            <a:r>
              <a:rPr lang="ko-KR" altLang="en-US" dirty="0">
                <a:sym typeface="Wingdings" panose="05000000000000000000" pitchFamily="2" charset="2"/>
              </a:rPr>
              <a:t>값을 지정해 주지 않으면 아이템의 원래 위치를 사용하기 때문에 자연스럽게 들어갔어요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하지만 우리는 헤더의 크기를 알기 때문에 따로 지정을 해줄 수 있습니다</a:t>
            </a:r>
            <a:r>
              <a:rPr lang="en-US" altLang="ko-KR" dirty="0">
                <a:sym typeface="Wingdings" panose="05000000000000000000" pitchFamily="2" charset="2"/>
              </a:rPr>
              <a:t>!  top: 120px;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해당 영역에 마우스를 올려 놓으니</a:t>
            </a:r>
            <a:r>
              <a:rPr lang="en-US" altLang="ko-KR" dirty="0">
                <a:sym typeface="Wingdings" panose="05000000000000000000" pitchFamily="2" charset="2"/>
              </a:rPr>
              <a:t>, WHAT’S NEW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효과가 일어나네요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모든 요소가 겹친 상태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제일 마지막에 올라간 </a:t>
            </a:r>
            <a:r>
              <a:rPr lang="en-US" altLang="ko-KR" dirty="0">
                <a:sym typeface="Wingdings" panose="05000000000000000000" pitchFamily="2" charset="2"/>
              </a:rPr>
              <a:t>WHAT’S NEW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contents</a:t>
            </a:r>
            <a:r>
              <a:rPr lang="ko-KR" altLang="en-US" dirty="0">
                <a:sym typeface="Wingdings" panose="05000000000000000000" pitchFamily="2" charset="2"/>
              </a:rPr>
              <a:t> 가 제일 위에 있기 때문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96833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C0B5F-134F-6FE6-FDEB-9DEBA15F2787}"/>
              </a:ext>
            </a:extLst>
          </p:cNvPr>
          <p:cNvSpPr txBox="1"/>
          <p:nvPr/>
        </p:nvSpPr>
        <p:spPr>
          <a:xfrm>
            <a:off x="466725" y="383739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91281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Hover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메인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메뉴 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가 보여야 하므로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일단 모든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안보이게 </a:t>
            </a:r>
            <a:r>
              <a:rPr lang="en-US" altLang="ko-KR" dirty="0">
                <a:sym typeface="Wingdings" panose="05000000000000000000" pitchFamily="2" charset="2"/>
              </a:rPr>
              <a:t>display: none;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다시 보여야 겠죠</a:t>
            </a:r>
            <a:r>
              <a:rPr lang="en-US" altLang="ko-KR" dirty="0">
                <a:sym typeface="Wingdings" panose="05000000000000000000" pitchFamily="2" charset="2"/>
              </a:rPr>
              <a:t>?  display: block;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컨텐츠를 한번 꾸며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글자를 삽입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뷰포트가</a:t>
            </a:r>
            <a:r>
              <a:rPr lang="ko-KR" altLang="en-US" dirty="0">
                <a:sym typeface="Wingdings" panose="05000000000000000000" pitchFamily="2" charset="2"/>
              </a:rPr>
              <a:t> 기준이기 때문에 저</a:t>
            </a:r>
            <a:r>
              <a:rPr lang="en-US" altLang="ko-KR" dirty="0">
                <a:sym typeface="Wingdings" panose="05000000000000000000" pitchFamily="2" charset="2"/>
              </a:rPr>
              <a:t>~~ </a:t>
            </a:r>
            <a:r>
              <a:rPr lang="ko-KR" altLang="en-US" dirty="0">
                <a:sym typeface="Wingdings" panose="05000000000000000000" pitchFamily="2" charset="2"/>
              </a:rPr>
              <a:t>멀리 </a:t>
            </a:r>
            <a:r>
              <a:rPr lang="ko-KR" altLang="en-US" dirty="0" err="1">
                <a:sym typeface="Wingdings" panose="05000000000000000000" pitchFamily="2" charset="2"/>
              </a:rPr>
              <a:t>가있죠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이럴 때를 위해 사용했었습니다</a:t>
            </a:r>
            <a:r>
              <a:rPr lang="en-US" altLang="ko-KR" dirty="0">
                <a:sym typeface="Wingdings" panose="05000000000000000000" pitchFamily="2" charset="2"/>
              </a:rPr>
              <a:t>!  .inner</a:t>
            </a:r>
          </a:p>
        </p:txBody>
      </p:sp>
    </p:spTree>
    <p:extLst>
      <p:ext uri="{BB962C8B-B14F-4D97-AF65-F5344CB8AC3E}">
        <p14:creationId xmlns:p14="http://schemas.microsoft.com/office/powerpoint/2010/main" val="25487048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Common Class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의 직계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만 선택이 되도록 선택자를 직계로 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FBB66-D414-0BFA-BE07-06229E2B0D52}"/>
              </a:ext>
            </a:extLst>
          </p:cNvPr>
          <p:cNvSpPr txBox="1"/>
          <p:nvPr/>
        </p:nvSpPr>
        <p:spPr>
          <a:xfrm>
            <a:off x="838200" y="2189461"/>
            <a:ext cx="280987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36577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FAACED-E553-7250-5A54-AC9EBF23C570}"/>
              </a:ext>
            </a:extLst>
          </p:cNvPr>
          <p:cNvSpPr txBox="1"/>
          <p:nvPr/>
        </p:nvSpPr>
        <p:spPr>
          <a:xfrm>
            <a:off x="380999" y="289679"/>
            <a:ext cx="661987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48725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시작은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이겠죠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스타벅스 홈페이지를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우리가 만들었던 헤더 메뉴 구조 아래에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요소가 붙어 있는게 보이시나요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flex-wrap + </a:t>
            </a:r>
            <a:r>
              <a:rPr lang="ko-KR" altLang="en-US" dirty="0">
                <a:sym typeface="Wingdings" panose="05000000000000000000" pitchFamily="2" charset="2"/>
              </a:rPr>
              <a:t>정렬도 보이시죠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뼈대를 세워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54920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클래스의 경우는 이번에는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 사용하면 되므로</a:t>
            </a:r>
            <a:r>
              <a:rPr lang="en-US" altLang="ko-KR" dirty="0">
                <a:sym typeface="Wingdings" panose="05000000000000000000" pitchFamily="2" charset="2"/>
              </a:rPr>
              <a:t>, div 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계층 구조는 가능한 단순화 하는게 좋습니다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제목은 링크이므로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태그로 구현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를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54410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38D885-7879-A915-A3C7-8BBC2B3B4D70}"/>
              </a:ext>
            </a:extLst>
          </p:cNvPr>
          <p:cNvSpPr txBox="1"/>
          <p:nvPr/>
        </p:nvSpPr>
        <p:spPr>
          <a:xfrm>
            <a:off x="290285" y="164926"/>
            <a:ext cx="9521371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원두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비아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스타벅스앳홈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by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캡슐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나와 어울리는 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7892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기초부터 미리 선언하기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 태그 자식으로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&gt;, &lt;li&gt; </a:t>
            </a:r>
            <a:r>
              <a:rPr lang="ko-KR" altLang="en-US" dirty="0">
                <a:sym typeface="Wingdings" panose="05000000000000000000" pitchFamily="2" charset="2"/>
              </a:rPr>
              <a:t>태그가 중첩 되는 요소 이므로 직계 자손 선택자를 사용 하는게 좋습니다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31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FAA913-A61E-F8A6-67D1-1205F97B11EB}"/>
              </a:ext>
            </a:extLst>
          </p:cNvPr>
          <p:cNvSpPr txBox="1"/>
          <p:nvPr/>
        </p:nvSpPr>
        <p:spPr>
          <a:xfrm>
            <a:off x="485775" y="343317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#1dc078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64599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3DEA68-A4D5-70BF-5B9E-EC2C872E2A6E}"/>
              </a:ext>
            </a:extLst>
          </p:cNvPr>
          <p:cNvSpPr txBox="1"/>
          <p:nvPr/>
        </p:nvSpPr>
        <p:spPr>
          <a:xfrm>
            <a:off x="319313" y="990958"/>
            <a:ext cx="1133565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7006936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먼저 가로 배치를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넓이는 </a:t>
            </a:r>
            <a:r>
              <a:rPr lang="en-US" altLang="ko-KR" dirty="0">
                <a:sym typeface="Wingdings" panose="05000000000000000000" pitchFamily="2" charset="2"/>
              </a:rPr>
              <a:t>.inner 1100px </a:t>
            </a:r>
            <a:r>
              <a:rPr lang="ko-KR" altLang="en-US" dirty="0">
                <a:sym typeface="Wingdings" panose="05000000000000000000" pitchFamily="2" charset="2"/>
              </a:rPr>
              <a:t>의 공간에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개의 메뉴가 들어가므로</a:t>
            </a:r>
            <a:r>
              <a:rPr lang="en-US" altLang="ko-KR" dirty="0">
                <a:sym typeface="Wingdings" panose="05000000000000000000" pitchFamily="2" charset="2"/>
              </a:rPr>
              <a:t>?  220px </a:t>
            </a:r>
            <a:r>
              <a:rPr lang="ko-KR" altLang="en-US" dirty="0">
                <a:sym typeface="Wingdings" panose="05000000000000000000" pitchFamily="2" charset="2"/>
              </a:rPr>
              <a:t>씩 사용이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200px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0 0;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제목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흰색 </a:t>
            </a:r>
            <a:r>
              <a:rPr lang="en-US" altLang="ko-KR" dirty="0">
                <a:sym typeface="Wingdings" panose="05000000000000000000" pitchFamily="2" charset="2"/>
              </a:rPr>
              <a:t>/ font-size: 15px / bottom </a:t>
            </a:r>
            <a:r>
              <a:rPr lang="ko-KR" altLang="en-US" dirty="0">
                <a:sym typeface="Wingdings" panose="05000000000000000000" pitchFamily="2" charset="2"/>
              </a:rPr>
              <a:t>간격 주기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6910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8E12FF-0D78-4EF5-3D96-572F852BDA97}"/>
              </a:ext>
            </a:extLst>
          </p:cNvPr>
          <p:cNvSpPr txBox="1"/>
          <p:nvPr/>
        </p:nvSpPr>
        <p:spPr>
          <a:xfrm>
            <a:off x="377372" y="284378"/>
            <a:ext cx="9782628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#2c2a29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69973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 </a:t>
            </a:r>
            <a:r>
              <a:rPr lang="en-US" altLang="ko-KR" dirty="0">
                <a:sym typeface="Wingdings" panose="05000000000000000000" pitchFamily="2" charset="2"/>
              </a:rPr>
              <a:t>hover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밑줄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커서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하단의 리스트 작업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 색상 </a:t>
            </a:r>
            <a:r>
              <a:rPr lang="en-US" altLang="ko-KR" dirty="0">
                <a:sym typeface="Wingdings" panose="05000000000000000000" pitchFamily="2" charset="2"/>
              </a:rPr>
              <a:t>: #999 / </a:t>
            </a:r>
            <a:r>
              <a:rPr lang="ko-KR" altLang="en-US" dirty="0">
                <a:sym typeface="Wingdings" panose="05000000000000000000" pitchFamily="2" charset="2"/>
              </a:rPr>
              <a:t>글자 크기 </a:t>
            </a:r>
            <a:r>
              <a:rPr lang="en-US" altLang="ko-KR" dirty="0">
                <a:sym typeface="Wingdings" panose="05000000000000000000" pitchFamily="2" charset="2"/>
              </a:rPr>
              <a:t>12px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각각의 </a:t>
            </a:r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태그 상하 간격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태그도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26084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9152C-D909-67B0-00A7-32E0F49BF1EF}"/>
              </a:ext>
            </a:extLst>
          </p:cNvPr>
          <p:cNvSpPr txBox="1"/>
          <p:nvPr/>
        </p:nvSpPr>
        <p:spPr>
          <a:xfrm>
            <a:off x="239485" y="951314"/>
            <a:ext cx="11713029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 .main-menu 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38011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52028D7-629E-C746-1AD0-9CFCAF30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나머지 채우기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Modern Times - Charlie Chaplin. | Charlie chaplin, Charlie chaplin movies,  Funny gif">
            <a:extLst>
              <a:ext uri="{FF2B5EF4-FFF2-40B4-BE49-F238E27FC236}">
                <a16:creationId xmlns:a16="http://schemas.microsoft.com/office/drawing/2014/main" id="{2CB10112-29AA-9B83-C421-16610F568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82" y="1957575"/>
            <a:ext cx="4410635" cy="33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0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6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Animation?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0171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4EC03C-889C-E28B-99D4-182B572BF8CC}"/>
              </a:ext>
            </a:extLst>
          </p:cNvPr>
          <p:cNvSpPr txBox="1"/>
          <p:nvPr/>
        </p:nvSpPr>
        <p:spPr>
          <a:xfrm>
            <a:off x="391884" y="409085"/>
            <a:ext cx="762000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0103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71,135 Thirsty Stock Photos, Pictures &amp; Royalty-Free Images - iStock">
            <a:extLst>
              <a:ext uri="{FF2B5EF4-FFF2-40B4-BE49-F238E27FC236}">
                <a16:creationId xmlns:a16="http://schemas.microsoft.com/office/drawing/2014/main" id="{233751BF-DF5E-A852-6B35-D8D0DA0A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38C47F34-7D90-0CF2-C376-1D0DEC76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276475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Badges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18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검색 파트</a:t>
            </a:r>
          </a:p>
        </p:txBody>
      </p:sp>
    </p:spTree>
    <p:extLst>
      <p:ext uri="{BB962C8B-B14F-4D97-AF65-F5344CB8AC3E}">
        <p14:creationId xmlns:p14="http://schemas.microsoft.com/office/powerpoint/2010/main" val="15730974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75C6D-74FF-1EF8-1BD4-32B87F99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19495"/>
            <a:ext cx="11306175" cy="56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80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</a:t>
            </a:r>
            <a:r>
              <a:rPr lang="ko-KR" altLang="en-US" dirty="0"/>
              <a:t>움직임 관찰하기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화면 넓이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스크롤을 따라오네요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r>
              <a:rPr lang="ko-KR" altLang="en-US" dirty="0">
                <a:sym typeface="Wingdings" panose="05000000000000000000" pitchFamily="2" charset="2"/>
              </a:rPr>
              <a:t> 그렇다면 포지션은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크기도 화면 상태에 따라 변하네요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반응형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반응형은 다음에 </a:t>
            </a:r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배우고 다시 할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크기 변화도 일단은 컴퓨터 화면을 기준으로 하겠습니다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크기에 따라 변하게 하고 싶으시면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크기를 </a:t>
            </a:r>
            <a:r>
              <a:rPr lang="en-US" altLang="ko-KR" dirty="0" err="1">
                <a:sym typeface="Wingdings" panose="05000000000000000000" pitchFamily="2" charset="2"/>
              </a:rPr>
              <a:t>vw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100%</a:t>
            </a:r>
            <a:r>
              <a:rPr lang="ko-KR" altLang="en-US" dirty="0">
                <a:sym typeface="Wingdings" panose="05000000000000000000" pitchFamily="2" charset="2"/>
              </a:rPr>
              <a:t> 비율로 주시면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78581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HTML </a:t>
            </a:r>
            <a:r>
              <a:rPr lang="ko-KR" altLang="en-US" dirty="0"/>
              <a:t>구축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선언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따라오는 구조를 가지고 있으니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안에 넣어서 처리하는 방법을 </a:t>
            </a:r>
            <a:r>
              <a:rPr lang="ko-KR" altLang="en-US" dirty="0" err="1">
                <a:sym typeface="Wingdings" panose="05000000000000000000" pitchFamily="2" charset="2"/>
              </a:rPr>
              <a:t>추천드려요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Badges &gt; badge &gt;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구조로 </a:t>
            </a:r>
            <a:r>
              <a:rPr lang="ko-KR" altLang="en-US" dirty="0" err="1">
                <a:sym typeface="Wingdings" panose="05000000000000000000" pitchFamily="2" charset="2"/>
              </a:rPr>
              <a:t>고고고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371142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F384C-17FC-6295-FC54-E3BB8701FDC0}"/>
              </a:ext>
            </a:extLst>
          </p:cNvPr>
          <p:cNvSpPr txBox="1"/>
          <p:nvPr/>
        </p:nvSpPr>
        <p:spPr>
          <a:xfrm>
            <a:off x="348342" y="397025"/>
            <a:ext cx="857794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BADGES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"./images/badge_1.png"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"./images/badge_2.png"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8D98F-7D2D-FFE7-FA06-5E87BEE4EF84}"/>
              </a:ext>
            </a:extLst>
          </p:cNvPr>
          <p:cNvSpPr txBox="1"/>
          <p:nvPr/>
        </p:nvSpPr>
        <p:spPr>
          <a:xfrm>
            <a:off x="348342" y="3275488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BADGES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4326599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CSS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포지션을 먼저 처리하죠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fixed;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하지만 </a:t>
            </a:r>
            <a:r>
              <a:rPr lang="en-US" altLang="ko-KR" dirty="0">
                <a:sym typeface="Wingdings" panose="05000000000000000000" pitchFamily="2" charset="2"/>
              </a:rPr>
              <a:t>fixed</a:t>
            </a:r>
            <a:r>
              <a:rPr lang="ko-KR" altLang="en-US" dirty="0">
                <a:sym typeface="Wingdings" panose="05000000000000000000" pitchFamily="2" charset="2"/>
              </a:rPr>
              <a:t> 로 변경하면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의 크기만 남기 때문에 넓이가 이상해 집니다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width: 100%</a:t>
            </a:r>
          </a:p>
          <a:p>
            <a:r>
              <a:rPr lang="en-US" altLang="ko-KR" dirty="0">
                <a:sym typeface="Wingdings" pitchFamily="2" charset="2"/>
              </a:rPr>
              <a:t>Badges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로 처리해도 되지만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속해 있고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기준으로 위치를 잡으면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 다니겠죠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Top: 150px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움직임은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를 기준으로 움직이는 군요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잘 생각해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커서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69800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871A57-F2F4-F052-F026-BFE7E1855F06}"/>
              </a:ext>
            </a:extLst>
          </p:cNvPr>
          <p:cNvSpPr txBox="1"/>
          <p:nvPr/>
        </p:nvSpPr>
        <p:spPr>
          <a:xfrm>
            <a:off x="391886" y="475011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BADGES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89532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Visual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0482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503460-3591-A12F-8491-367324E7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619"/>
            <a:ext cx="12192000" cy="5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HTML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중요 아이템을 처리하는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태그 </a:t>
            </a:r>
            <a:r>
              <a:rPr lang="en-US" altLang="ko-KR" dirty="0">
                <a:sym typeface="Wingdings" panose="05000000000000000000" pitchFamily="2" charset="2"/>
              </a:rPr>
              <a:t> &lt;section&gt;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 적용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타이틀 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이미지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951866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B3C971-7E33-0829-F3A2-5D62F0F999CF}"/>
              </a:ext>
            </a:extLst>
          </p:cNvPr>
          <p:cNvSpPr txBox="1"/>
          <p:nvPr/>
        </p:nvSpPr>
        <p:spPr>
          <a:xfrm>
            <a:off x="386954" y="1096854"/>
            <a:ext cx="111178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VISUAL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"visual"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"slogan"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"./images/visual_slogan.png"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"item-1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"item-2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"./images/visual_item_3.png"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"item-3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08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돋보기 아이콘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09D880A-77DA-6E30-DA83-B61176D80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돋보기 아이콘을 </a:t>
            </a:r>
            <a:r>
              <a:rPr lang="en-US" altLang="ko-KR" dirty="0"/>
              <a:t>input </a:t>
            </a:r>
            <a:r>
              <a:rPr lang="ko-KR" altLang="en-US" dirty="0"/>
              <a:t>요소 안쪽으로 집어 넣어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position: absolute </a:t>
            </a:r>
            <a:r>
              <a:rPr lang="ko-KR" altLang="en-US" dirty="0"/>
              <a:t>를 사용해서 구현 했습니다</a:t>
            </a:r>
            <a:r>
              <a:rPr lang="en-US" altLang="ko-KR" dirty="0"/>
              <a:t>. </a:t>
            </a:r>
            <a:r>
              <a:rPr lang="ko-KR" altLang="en-US" dirty="0"/>
              <a:t>하지만 방법은 다양하니 각자의 방법으로 구현해 보세요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14D3B5-99B9-5E8E-F86F-FA15AB83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294" y="4008682"/>
            <a:ext cx="4103565" cy="1133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18C09-1D18-906C-5D31-ED9E4A9E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3720"/>
            <a:ext cx="4709534" cy="124664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395D8AD-E696-8F03-BDD6-608902C2B00F}"/>
              </a:ext>
            </a:extLst>
          </p:cNvPr>
          <p:cNvSpPr/>
          <p:nvPr/>
        </p:nvSpPr>
        <p:spPr>
          <a:xfrm>
            <a:off x="5938791" y="4224375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874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7252663-0BB8-0BAE-5104-B34C811A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F60A8-7A9A-BEF4-AEE3-0E75DFC7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391"/>
            <a:ext cx="12192000" cy="5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038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Visual </a:t>
            </a:r>
            <a:r>
              <a:rPr lang="ko-KR" altLang="en-US" dirty="0">
                <a:sym typeface="Wingdings" panose="05000000000000000000" pitchFamily="2" charset="2"/>
              </a:rPr>
              <a:t>파트 높이 </a:t>
            </a:r>
            <a:r>
              <a:rPr lang="en-US" altLang="ko-KR" dirty="0">
                <a:sym typeface="Wingdings" panose="05000000000000000000" pitchFamily="2" charset="2"/>
              </a:rPr>
              <a:t>: 646px;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Backgroun</a:t>
            </a:r>
            <a:r>
              <a:rPr lang="en-US" altLang="ko-KR" dirty="0">
                <a:sym typeface="Wingdings" panose="05000000000000000000" pitchFamily="2" charset="2"/>
              </a:rPr>
              <a:t>-position : center;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Slogan </a:t>
            </a:r>
            <a:r>
              <a:rPr lang="ko-KR" altLang="en-US" dirty="0">
                <a:sym typeface="Wingdings" panose="05000000000000000000" pitchFamily="2" charset="2"/>
              </a:rPr>
              <a:t>이미지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340px / top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180px / left -130px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Item-1 :</a:t>
            </a:r>
            <a:r>
              <a:rPr lang="ko-KR" altLang="en-US" dirty="0">
                <a:sym typeface="Wingdings" panose="05000000000000000000" pitchFamily="2" charset="2"/>
              </a:rPr>
              <a:t> 넓이 </a:t>
            </a:r>
            <a:r>
              <a:rPr lang="en-US" altLang="ko-KR" dirty="0">
                <a:sym typeface="Wingdings" panose="05000000000000000000" pitchFamily="2" charset="2"/>
              </a:rPr>
              <a:t>290px / top 120px / left 340px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310px / top 208px / left 538px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Item-3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310px / top 162px / left 762px</a:t>
            </a:r>
          </a:p>
        </p:txBody>
      </p:sp>
    </p:spTree>
    <p:extLst>
      <p:ext uri="{BB962C8B-B14F-4D97-AF65-F5344CB8AC3E}">
        <p14:creationId xmlns:p14="http://schemas.microsoft.com/office/powerpoint/2010/main" val="21140039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버튼 스타일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39561-3AF7-88FF-A66D-1B024921306C}"/>
              </a:ext>
            </a:extLst>
          </p:cNvPr>
          <p:cNvSpPr txBox="1"/>
          <p:nvPr/>
        </p:nvSpPr>
        <p:spPr>
          <a:xfrm>
            <a:off x="838200" y="2171956"/>
            <a:ext cx="60960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15652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F83019-172A-E1B1-B4ED-F898E3AD1C8E}"/>
              </a:ext>
            </a:extLst>
          </p:cNvPr>
          <p:cNvSpPr txBox="1"/>
          <p:nvPr/>
        </p:nvSpPr>
        <p:spPr>
          <a:xfrm>
            <a:off x="130175" y="197346"/>
            <a:ext cx="7213599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#f6f6f6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#c8c8c8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#c8c8c8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#1dc078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491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074151-4FFE-BCB9-45F6-19B9D8BFE0CF}"/>
              </a:ext>
            </a:extLst>
          </p:cNvPr>
          <p:cNvSpPr txBox="1"/>
          <p:nvPr/>
        </p:nvSpPr>
        <p:spPr>
          <a:xfrm>
            <a:off x="266700" y="260846"/>
            <a:ext cx="55245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transform: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(-30px);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0226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로그인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조인 파트</a:t>
            </a:r>
          </a:p>
        </p:txBody>
      </p:sp>
    </p:spTree>
    <p:extLst>
      <p:ext uri="{BB962C8B-B14F-4D97-AF65-F5344CB8AC3E}">
        <p14:creationId xmlns:p14="http://schemas.microsoft.com/office/powerpoint/2010/main" val="262269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30B1E6-A048-1FBD-5984-D49BB123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82" y="1538180"/>
            <a:ext cx="8677835" cy="32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7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버튼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475" y="1420427"/>
            <a:ext cx="7172325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인프런</a:t>
            </a:r>
            <a:r>
              <a:rPr lang="ko-KR" altLang="en-US" dirty="0"/>
              <a:t> 페이지를 참고해서 버튼 기본 틀을 잡아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높이</a:t>
            </a:r>
            <a:r>
              <a:rPr lang="en-US" altLang="ko-KR" dirty="0"/>
              <a:t>: 34px / padding:</a:t>
            </a:r>
            <a:r>
              <a:rPr lang="ko-KR" altLang="en-US" dirty="0"/>
              <a:t> </a:t>
            </a:r>
            <a:r>
              <a:rPr lang="en-US" altLang="ko-KR" dirty="0"/>
              <a:t>8px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0EFA3B-0DC2-05EB-7304-716558D3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46" y="1595090"/>
            <a:ext cx="3356329" cy="305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B3C24-8526-C02E-B831-2358A8AEF791}"/>
              </a:ext>
            </a:extLst>
          </p:cNvPr>
          <p:cNvSpPr txBox="1"/>
          <p:nvPr/>
        </p:nvSpPr>
        <p:spPr>
          <a:xfrm>
            <a:off x="4505325" y="3675013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#dbdbdb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738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버튼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2B529-1364-FE35-9263-3C46E13B9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BEM,</a:t>
            </a:r>
            <a:r>
              <a:rPr lang="ko-KR" altLang="en-US" dirty="0"/>
              <a:t> </a:t>
            </a:r>
            <a:r>
              <a:rPr lang="en-US" altLang="ko-KR" dirty="0"/>
              <a:t>Modifier</a:t>
            </a:r>
            <a:r>
              <a:rPr lang="ko-KR" altLang="en-US" dirty="0"/>
              <a:t>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63C08-579A-DFAD-4A24-19536D1F40D8}"/>
              </a:ext>
            </a:extLst>
          </p:cNvPr>
          <p:cNvSpPr txBox="1"/>
          <p:nvPr/>
        </p:nvSpPr>
        <p:spPr>
          <a:xfrm>
            <a:off x="800099" y="2240340"/>
            <a:ext cx="801052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#4a4a4a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#f77867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783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디데일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설정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99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모양이 좀 다르네요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30A284-EA89-028C-8920-32F93ADE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932"/>
            <a:ext cx="12192000" cy="740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E07EE7-DDDF-8DA4-F94F-9553F8DD8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3428948"/>
            <a:ext cx="11383964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1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</a:t>
            </a:r>
            <a:r>
              <a:rPr lang="en-US" altLang="ko-KR" dirty="0"/>
              <a:t>&gt; </a:t>
            </a:r>
            <a:r>
              <a:rPr lang="ko-KR" altLang="en-US" dirty="0"/>
              <a:t>스페이스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2F0F4B8-E781-ACC4-643C-8DC4E51D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66850"/>
            <a:ext cx="11260802" cy="5391149"/>
          </a:xfrm>
        </p:spPr>
        <p:txBody>
          <a:bodyPr/>
          <a:lstStyle/>
          <a:p>
            <a:r>
              <a:rPr lang="en-US" altLang="ko-KR" dirty="0" err="1"/>
              <a:t>header__space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flex-grow </a:t>
            </a:r>
            <a:r>
              <a:rPr lang="ko-KR" altLang="en-US" dirty="0"/>
              <a:t>속성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BF230F-39A0-8E9C-D24F-EA6B6578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3847987"/>
            <a:ext cx="11812649" cy="809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C7FD4-18DB-8E37-5633-5D6FD669F1FD}"/>
              </a:ext>
            </a:extLst>
          </p:cNvPr>
          <p:cNvSpPr txBox="1"/>
          <p:nvPr/>
        </p:nvSpPr>
        <p:spPr>
          <a:xfrm>
            <a:off x="666750" y="2505670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1065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B77972-C01A-DB44-05FD-B4A3352B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6" y="1509638"/>
            <a:ext cx="6935168" cy="1057423"/>
          </a:xfrm>
          <a:prstGeom prst="rect">
            <a:avLst/>
          </a:prstGeo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64D6388E-4D5E-C02E-D75F-34938E71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67000"/>
            <a:ext cx="11260802" cy="4190999"/>
          </a:xfrm>
        </p:spPr>
        <p:txBody>
          <a:bodyPr/>
          <a:lstStyle/>
          <a:p>
            <a:r>
              <a:rPr lang="ko-KR" altLang="en-US" dirty="0"/>
              <a:t>각각 부분에 </a:t>
            </a:r>
            <a:r>
              <a:rPr lang="en-US" altLang="ko-KR" dirty="0"/>
              <a:t>flex-shrink: 0 </a:t>
            </a:r>
            <a:r>
              <a:rPr lang="ko-KR" altLang="en-US" dirty="0"/>
              <a:t>값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BFD92-71DF-A27A-D3B4-DC3780ED3ED1}"/>
              </a:ext>
            </a:extLst>
          </p:cNvPr>
          <p:cNvSpPr txBox="1"/>
          <p:nvPr/>
        </p:nvSpPr>
        <p:spPr>
          <a:xfrm>
            <a:off x="838200" y="353633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D8A924-0587-6627-7935-1764D7C4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3113"/>
            <a:ext cx="8125959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55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795337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7524749" y="1687831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562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7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5D3365-ADD3-15AE-F5EE-A2AFD3B22510}"/>
              </a:ext>
            </a:extLst>
          </p:cNvPr>
          <p:cNvSpPr txBox="1"/>
          <p:nvPr/>
        </p:nvSpPr>
        <p:spPr>
          <a:xfrm>
            <a:off x="3048000" y="859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https://github.com/xenosign/star-bucks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30E19A-4154-A472-3686-2891B0FE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35" y="2163327"/>
            <a:ext cx="8983329" cy="355332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B982472-72F4-BCD4-8C7D-09C45277AA64}"/>
              </a:ext>
            </a:extLst>
          </p:cNvPr>
          <p:cNvSpPr/>
          <p:nvPr/>
        </p:nvSpPr>
        <p:spPr>
          <a:xfrm rot="13546409">
            <a:off x="10154276" y="255374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228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646628-9244-0570-B615-7C351E5E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23" y="1766655"/>
            <a:ext cx="3562847" cy="256258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E26BCD2-76F3-27A9-943D-7277735ADC02}"/>
              </a:ext>
            </a:extLst>
          </p:cNvPr>
          <p:cNvSpPr/>
          <p:nvPr/>
        </p:nvSpPr>
        <p:spPr>
          <a:xfrm rot="13546409">
            <a:off x="4246535" y="288090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5ECAB-995D-9993-6C31-AD3A5144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6655"/>
            <a:ext cx="2372056" cy="332468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76D814-2E32-E505-EB61-60C0A5B4C0A6}"/>
              </a:ext>
            </a:extLst>
          </p:cNvPr>
          <p:cNvSpPr/>
          <p:nvPr/>
        </p:nvSpPr>
        <p:spPr>
          <a:xfrm rot="13546409">
            <a:off x="7025593" y="3907413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56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C5FDAF-CD81-15D9-5AAD-DC9691B7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4162"/>
            <a:ext cx="11277600" cy="49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90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2F27DF3-5E51-342B-7DFC-557797F1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7" y="3124913"/>
            <a:ext cx="4363059" cy="158137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3284FB-5785-17AC-00C2-289BEF24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80565"/>
            <a:ext cx="10830017" cy="4175986"/>
          </a:xfrm>
        </p:spPr>
        <p:txBody>
          <a:bodyPr>
            <a:normAutofit/>
          </a:bodyPr>
          <a:lstStyle/>
          <a:p>
            <a:r>
              <a:rPr lang="ko-KR" altLang="en-US" dirty="0"/>
              <a:t>명령어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git clone </a:t>
            </a:r>
            <a:r>
              <a:rPr lang="ko-KR" altLang="en-US" dirty="0">
                <a:solidFill>
                  <a:srgbClr val="0070C0"/>
                </a:solidFill>
              </a:rPr>
              <a:t>복사해온 주소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clone https://github.com/xenosign/star-bucks.git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8B477B-DEB6-8F51-ACD5-735828A0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47" y="5060013"/>
            <a:ext cx="3441020" cy="12374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822ACB-3A36-55A6-3A7F-D31D5F8D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345" y="5228998"/>
            <a:ext cx="6287377" cy="1629002"/>
          </a:xfrm>
          <a:prstGeom prst="rect">
            <a:avLst/>
          </a:prstGeom>
        </p:spPr>
      </p:pic>
      <p:sp>
        <p:nvSpPr>
          <p:cNvPr id="16" name="제목 4">
            <a:extLst>
              <a:ext uri="{FF2B5EF4-FFF2-40B4-BE49-F238E27FC236}">
                <a16:creationId xmlns:a16="http://schemas.microsoft.com/office/drawing/2014/main" id="{F2B8B678-5DE9-262A-1B46-CA1F0A24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833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GUI</a:t>
            </a:r>
            <a:r>
              <a:rPr lang="en-US" altLang="ko-KR" dirty="0"/>
              <a:t>(Graphic User Interface)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E233-418D-661F-97CB-DB0FF21E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94" y="1403389"/>
            <a:ext cx="2400635" cy="211484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12BC58B-6846-3033-4ED1-84BA17C6E624}"/>
              </a:ext>
            </a:extLst>
          </p:cNvPr>
          <p:cNvSpPr/>
          <p:nvPr/>
        </p:nvSpPr>
        <p:spPr>
          <a:xfrm rot="13546409">
            <a:off x="2821147" y="246852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097D86-58CA-B428-94CA-E2F3E371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88" y="1328391"/>
            <a:ext cx="4725059" cy="28769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6F7049-54EF-5BFD-B6D5-58AAAF363FDD}"/>
              </a:ext>
            </a:extLst>
          </p:cNvPr>
          <p:cNvSpPr/>
          <p:nvPr/>
        </p:nvSpPr>
        <p:spPr>
          <a:xfrm rot="13546409">
            <a:off x="8675099" y="192593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FDE0F94-163C-493C-B62B-3F9376313C76}"/>
              </a:ext>
            </a:extLst>
          </p:cNvPr>
          <p:cNvSpPr/>
          <p:nvPr/>
        </p:nvSpPr>
        <p:spPr>
          <a:xfrm rot="13546409">
            <a:off x="6819497" y="278228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77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3F53E4-EDE2-7C07-4E94-E06090C4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66" y="636487"/>
            <a:ext cx="8135267" cy="55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45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11031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Picture 2" descr="오징어게임' 줄다리기 작전, 실제로 통할까? 달인한테 물었다 | 중앙일보">
            <a:extLst>
              <a:ext uri="{FF2B5EF4-FFF2-40B4-BE49-F238E27FC236}">
                <a16:creationId xmlns:a16="http://schemas.microsoft.com/office/drawing/2014/main" id="{D8638FEA-19C6-7819-8E57-6643A4C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09" y="2875543"/>
            <a:ext cx="6824382" cy="35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4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D4D48F-1939-CAED-B9E6-1CE4D96F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6" y="1435968"/>
            <a:ext cx="5911087" cy="122655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8C312E1-C9B0-E909-EE59-610C9DE8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2770095"/>
            <a:ext cx="11435135" cy="1936376"/>
          </a:xfrm>
        </p:spPr>
        <p:txBody>
          <a:bodyPr>
            <a:normAutofit/>
          </a:bodyPr>
          <a:lstStyle/>
          <a:p>
            <a:r>
              <a:rPr lang="ko-KR" altLang="en-US" dirty="0"/>
              <a:t>명령어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git fetch origin(</a:t>
            </a:r>
            <a:r>
              <a:rPr lang="ko-KR" altLang="en-US" dirty="0">
                <a:solidFill>
                  <a:srgbClr val="0070C0"/>
                </a:solidFill>
              </a:rPr>
              <a:t>상태 체크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상태만 로컬에 가져옴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반영 </a:t>
            </a:r>
            <a:r>
              <a:rPr lang="en-US" altLang="ko-KR" dirty="0">
                <a:solidFill>
                  <a:srgbClr val="0070C0"/>
                </a:solidFill>
              </a:rPr>
              <a:t>X)</a:t>
            </a:r>
          </a:p>
          <a:p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</a:rPr>
              <a:t>git pull --all(</a:t>
            </a:r>
            <a:r>
              <a:rPr lang="ko-KR" altLang="en-US" dirty="0">
                <a:solidFill>
                  <a:srgbClr val="0070C0"/>
                </a:solidFill>
              </a:rPr>
              <a:t>로컬에 반영 </a:t>
            </a:r>
            <a:r>
              <a:rPr lang="en-US" altLang="ko-KR" dirty="0">
                <a:solidFill>
                  <a:srgbClr val="0070C0"/>
                </a:solidFill>
              </a:rPr>
              <a:t>O)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215E90-F86D-43F3-B8F2-781B6051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6" y="5102222"/>
            <a:ext cx="4601217" cy="13432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86CE3A-DFBE-3EDA-52B9-73571F4FA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78" y="5146951"/>
            <a:ext cx="4662017" cy="12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84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GUI</a:t>
            </a:r>
            <a:r>
              <a:rPr lang="en-US" altLang="ko-KR" dirty="0"/>
              <a:t>(Graphic User Interface)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A1080-24BD-84D6-DD62-CC2D9205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" y="1328391"/>
            <a:ext cx="6390228" cy="213455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19B131-3662-CB16-AE14-02CD15780F52}"/>
              </a:ext>
            </a:extLst>
          </p:cNvPr>
          <p:cNvSpPr/>
          <p:nvPr/>
        </p:nvSpPr>
        <p:spPr>
          <a:xfrm rot="13546409">
            <a:off x="5121942" y="169284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CE4357-22E2-A689-2BBE-07596B07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1" y="3912811"/>
            <a:ext cx="6166358" cy="227283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A43908F-235B-A9BF-058E-DAEFCABA5E62}"/>
              </a:ext>
            </a:extLst>
          </p:cNvPr>
          <p:cNvSpPr/>
          <p:nvPr/>
        </p:nvSpPr>
        <p:spPr>
          <a:xfrm rot="13546409">
            <a:off x="6203283" y="576025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03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214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32D1E-E6E4-A30E-C9AE-23948F13713D}"/>
              </a:ext>
            </a:extLst>
          </p:cNvPr>
          <p:cNvSpPr txBox="1"/>
          <p:nvPr/>
        </p:nvSpPr>
        <p:spPr>
          <a:xfrm>
            <a:off x="3057527" y="521856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https://radiant-maamoul-80f681.netlify.app/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작업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Images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css</a:t>
            </a:r>
            <a:r>
              <a:rPr lang="en-US" altLang="ko-KR" dirty="0"/>
              <a:t> /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폴더 각각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2497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02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1243953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집짓기 전에 생각해야 할 것들.. : 네이버 블로그">
            <a:extLst>
              <a:ext uri="{FF2B5EF4-FFF2-40B4-BE49-F238E27FC236}">
                <a16:creationId xmlns:a16="http://schemas.microsoft.com/office/drawing/2014/main" id="{C4CE0EA6-A326-7E4C-C642-305F91EC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243012"/>
            <a:ext cx="54483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18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 인코딩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UTF-8</a:t>
            </a:r>
            <a:r>
              <a:rPr lang="en-US" altLang="ko-KR" dirty="0"/>
              <a:t> : </a:t>
            </a:r>
            <a:r>
              <a:rPr lang="ko-KR" altLang="en-US" dirty="0"/>
              <a:t>초성</a:t>
            </a:r>
            <a:r>
              <a:rPr lang="en-US" altLang="ko-KR" dirty="0"/>
              <a:t>, </a:t>
            </a:r>
            <a:r>
              <a:rPr lang="ko-KR" altLang="en-US" dirty="0"/>
              <a:t>중성</a:t>
            </a:r>
            <a:r>
              <a:rPr lang="en-US" altLang="ko-KR" dirty="0"/>
              <a:t>, </a:t>
            </a:r>
            <a:r>
              <a:rPr lang="ko-KR" altLang="en-US" dirty="0"/>
              <a:t>종성으로 문자를 구분하여 작성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Ex : </a:t>
            </a:r>
            <a:r>
              <a:rPr lang="ko-KR" altLang="en-US" dirty="0" err="1"/>
              <a:t>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ㅏ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ㅇ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EUC-KR</a:t>
            </a:r>
            <a:r>
              <a:rPr lang="en-US" altLang="ko-KR" dirty="0"/>
              <a:t> : </a:t>
            </a:r>
            <a:r>
              <a:rPr lang="ko-KR" altLang="en-US" dirty="0"/>
              <a:t>하나의 완성 된 글자를 인식</a:t>
            </a:r>
            <a:endParaRPr lang="en-US" altLang="ko-KR" dirty="0"/>
          </a:p>
          <a:p>
            <a:pPr lvl="2"/>
            <a:r>
              <a:rPr lang="en-US" altLang="ko-KR" dirty="0"/>
              <a:t>Ex : </a:t>
            </a:r>
            <a:r>
              <a:rPr lang="ko-KR" altLang="en-US" dirty="0"/>
              <a:t>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770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accent2"/>
                </a:solidFill>
              </a:rPr>
              <a:t>뷰포트</a:t>
            </a:r>
            <a:r>
              <a:rPr lang="ko-KR" altLang="en-US" dirty="0"/>
              <a:t> 렌더링 방식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width=device-width</a:t>
            </a:r>
            <a:r>
              <a:rPr lang="en-US" altLang="ko-KR" dirty="0"/>
              <a:t> : </a:t>
            </a:r>
            <a:r>
              <a:rPr lang="ko-KR" altLang="en-US" dirty="0"/>
              <a:t>화면의 가로 너비를 각 디바이스</a:t>
            </a:r>
            <a:r>
              <a:rPr lang="en-US" altLang="ko-KR" dirty="0"/>
              <a:t>(Device)</a:t>
            </a:r>
            <a:r>
              <a:rPr lang="ko-KR" altLang="en-US" dirty="0"/>
              <a:t>의 가로 너비와 동일하게 적용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initial-scale=1.0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화면의 초기 화면 배율</a:t>
            </a:r>
            <a:r>
              <a:rPr lang="en-US" altLang="ko-KR" dirty="0"/>
              <a:t>(</a:t>
            </a:r>
            <a:r>
              <a:rPr lang="ko-KR" altLang="en-US" dirty="0"/>
              <a:t>확대 정도</a:t>
            </a:r>
            <a:r>
              <a:rPr lang="en-US" altLang="ko-KR" dirty="0"/>
              <a:t>)</a:t>
            </a:r>
            <a:r>
              <a:rPr lang="ko-KR" altLang="en-US" dirty="0"/>
              <a:t>을 설정</a:t>
            </a:r>
          </a:p>
          <a:p>
            <a:pPr lvl="1"/>
            <a:r>
              <a:rPr lang="en-US" altLang="ko-KR" dirty="0"/>
              <a:t>user-scalable=no : </a:t>
            </a:r>
            <a:r>
              <a:rPr lang="ko-KR" altLang="en-US" dirty="0"/>
              <a:t>사용자가 디바이스 화면을 확대</a:t>
            </a:r>
            <a:r>
              <a:rPr lang="en-US" altLang="ko-KR" dirty="0"/>
              <a:t>(yes)/</a:t>
            </a:r>
            <a:r>
              <a:rPr lang="ko-KR" altLang="en-US" dirty="0"/>
              <a:t>축소</a:t>
            </a:r>
            <a:r>
              <a:rPr lang="en-US" altLang="ko-KR" dirty="0"/>
              <a:t>(no)</a:t>
            </a:r>
            <a:r>
              <a:rPr lang="ko-KR" altLang="en-US" dirty="0"/>
              <a:t>할 수 있는지 설정</a:t>
            </a:r>
          </a:p>
          <a:p>
            <a:pPr lvl="1"/>
            <a:r>
              <a:rPr lang="en-US" altLang="ko-KR" dirty="0"/>
              <a:t>maximum-scale=1 : </a:t>
            </a:r>
            <a:r>
              <a:rPr lang="ko-KR" altLang="en-US" dirty="0"/>
              <a:t>사용자가 화면을 확대할 수 있는 최댓값</a:t>
            </a:r>
          </a:p>
          <a:p>
            <a:pPr lvl="1"/>
            <a:r>
              <a:rPr lang="en-US" altLang="ko-KR" dirty="0"/>
              <a:t>minimum-scale=1 : </a:t>
            </a:r>
            <a:r>
              <a:rPr lang="ko-KR" altLang="en-US" dirty="0"/>
              <a:t>사용자가 화면을 축소할 수 있는 최솟값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851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Favicon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74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Favicon</a:t>
            </a:r>
            <a:r>
              <a:rPr lang="ko-KR" altLang="en-US" dirty="0"/>
              <a:t>이 </a:t>
            </a:r>
            <a:r>
              <a:rPr lang="ko-KR" altLang="en-US" dirty="0" err="1"/>
              <a:t>뭐죠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Favorite Icon </a:t>
            </a:r>
            <a:r>
              <a:rPr lang="ko-KR" altLang="en-US" dirty="0"/>
              <a:t>의 약자입니다</a:t>
            </a:r>
            <a:r>
              <a:rPr lang="en-US" altLang="ko-KR" dirty="0"/>
              <a:t>!</a:t>
            </a:r>
          </a:p>
        </p:txBody>
      </p:sp>
      <p:pic>
        <p:nvPicPr>
          <p:cNvPr id="21506" name="Picture 2" descr="Qué es un favicon y como añadirlo a tu web - El blog de dinahosting">
            <a:extLst>
              <a:ext uri="{FF2B5EF4-FFF2-40B4-BE49-F238E27FC236}">
                <a16:creationId xmlns:a16="http://schemas.microsoft.com/office/drawing/2014/main" id="{042C9962-8F31-58BA-BD23-31681CD9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192339"/>
            <a:ext cx="5981700" cy="33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4FA433-91EA-7369-FEC9-EAA76959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551" y="2192339"/>
            <a:ext cx="4105848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71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Starbucks </a:t>
            </a:r>
            <a:r>
              <a:rPr lang="ko-KR" altLang="en-US" dirty="0"/>
              <a:t>폴더에 </a:t>
            </a:r>
            <a:r>
              <a:rPr lang="en-US" altLang="ko-KR" dirty="0"/>
              <a:t>favicon.ico </a:t>
            </a:r>
            <a:r>
              <a:rPr lang="ko-KR" altLang="en-US" dirty="0"/>
              <a:t>와 </a:t>
            </a:r>
            <a:r>
              <a:rPr lang="en-US" altLang="ko-KR" dirty="0"/>
              <a:t>favicon.png </a:t>
            </a:r>
            <a:r>
              <a:rPr lang="ko-KR" altLang="en-US" dirty="0"/>
              <a:t>적용</a:t>
            </a:r>
            <a:endParaRPr lang="en-US" altLang="ko-KR" dirty="0"/>
          </a:p>
          <a:p>
            <a:r>
              <a:rPr lang="en-US" altLang="ko-KR" dirty="0"/>
              <a:t>Favicon.ico </a:t>
            </a:r>
            <a:r>
              <a:rPr lang="ko-KR" altLang="en-US" dirty="0"/>
              <a:t>는 자동 적용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Live Server </a:t>
            </a:r>
            <a:r>
              <a:rPr lang="ko-KR" altLang="en-US" dirty="0"/>
              <a:t>로 켜야만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Favicon.png </a:t>
            </a:r>
            <a:r>
              <a:rPr lang="ko-KR" altLang="en-US" dirty="0"/>
              <a:t>는 별도의 </a:t>
            </a:r>
            <a:r>
              <a:rPr lang="en-US" altLang="ko-KR" dirty="0"/>
              <a:t>link 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favicon.ico </a:t>
            </a:r>
            <a:r>
              <a:rPr lang="ko-KR" altLang="en-US" dirty="0"/>
              <a:t>는 화질이 안 좋기 때문에 상황에 따라 쓸 수 있도록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638EC-62DD-4D0F-B38F-996B75F48535}"/>
              </a:ext>
            </a:extLst>
          </p:cNvPr>
          <p:cNvSpPr txBox="1"/>
          <p:nvPr/>
        </p:nvSpPr>
        <p:spPr>
          <a:xfrm>
            <a:off x="1089891" y="5068241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"./favicon.png"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94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Reset CSS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브라우저에 적용 된 기본 </a:t>
            </a:r>
            <a:r>
              <a:rPr lang="en-US" altLang="ko-KR" dirty="0"/>
              <a:t>CSS</a:t>
            </a:r>
            <a:r>
              <a:rPr lang="ko-KR" altLang="en-US" dirty="0"/>
              <a:t>를 초기화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https://www.jsdelivr.com/package/npm/reset-css</a:t>
            </a:r>
            <a:endParaRPr lang="en-US" altLang="ko-KR" dirty="0"/>
          </a:p>
          <a:p>
            <a:r>
              <a:rPr lang="en-US" altLang="ko-KR" dirty="0"/>
              <a:t>Copy to html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코드에 삽입</a:t>
            </a:r>
            <a:r>
              <a:rPr lang="en-US" altLang="ko-KR" dirty="0"/>
              <a:t>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17ABF-0E1A-5ACD-A947-0D7332750831}"/>
              </a:ext>
            </a:extLst>
          </p:cNvPr>
          <p:cNvSpPr txBox="1"/>
          <p:nvPr/>
        </p:nvSpPr>
        <p:spPr>
          <a:xfrm>
            <a:off x="838200" y="4567627"/>
            <a:ext cx="10033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/reset-css@5.0.1/reset.min.css"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678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main CSS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폴더에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en-US" altLang="ko-KR" dirty="0"/>
              <a:t>Main.css </a:t>
            </a:r>
            <a:r>
              <a:rPr lang="ko-KR" altLang="en-US" dirty="0"/>
              <a:t>파일 생성 후 링크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정상적으로 링크가 되었는지 확인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태그에 글자 색을 설정 후</a:t>
            </a:r>
            <a:endParaRPr lang="en-US" altLang="ko-KR" dirty="0"/>
          </a:p>
          <a:p>
            <a:pPr lvl="1"/>
            <a:r>
              <a:rPr lang="en-US" altLang="ko-KR" dirty="0"/>
              <a:t>Hello, </a:t>
            </a:r>
            <a:r>
              <a:rPr lang="en-US" altLang="ko-KR" dirty="0" err="1"/>
              <a:t>starbucks</a:t>
            </a:r>
            <a:r>
              <a:rPr lang="en-US" altLang="ko-KR" dirty="0"/>
              <a:t> </a:t>
            </a:r>
            <a:r>
              <a:rPr lang="ko-KR" altLang="en-US" dirty="0"/>
              <a:t>출력 후 확인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0316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206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상대 경로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절대 경로</a:t>
            </a:r>
          </a:p>
        </p:txBody>
      </p:sp>
    </p:spTree>
    <p:extLst>
      <p:ext uri="{BB962C8B-B14F-4D97-AF65-F5344CB8AC3E}">
        <p14:creationId xmlns:p14="http://schemas.microsoft.com/office/powerpoint/2010/main" val="696675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절대 경로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최상위 디렉토리부터 해당 파일까지 경유한 모든 경로를 전부 기입하는 방식</a:t>
            </a:r>
            <a:endParaRPr lang="en-US" altLang="ko-KR" dirty="0"/>
          </a:p>
          <a:p>
            <a:r>
              <a:rPr lang="ko-KR" altLang="en-US" dirty="0"/>
              <a:t>하나의 파일당 하나의 고유한 절대 경로를 보유</a:t>
            </a:r>
            <a:endParaRPr lang="en-US" altLang="ko-KR" dirty="0"/>
          </a:p>
          <a:p>
            <a:r>
              <a:rPr lang="en-US" altLang="ko-KR" dirty="0"/>
              <a:t>Ex</a:t>
            </a:r>
          </a:p>
          <a:p>
            <a:pPr lvl="1"/>
            <a:r>
              <a:rPr lang="en-US" altLang="ko-KR" dirty="0"/>
              <a:t>C:\Users\tetz\Desktop\KDT-5th\</a:t>
            </a:r>
            <a:r>
              <a:rPr lang="ko-KR" altLang="en-US" dirty="0"/>
              <a:t>수업 자료</a:t>
            </a:r>
            <a:r>
              <a:rPr lang="en-US" altLang="ko-KR" dirty="0"/>
              <a:t>\</a:t>
            </a:r>
            <a:r>
              <a:rPr lang="ko-KR" altLang="en-US" dirty="0"/>
              <a:t>정규 수업</a:t>
            </a:r>
            <a:r>
              <a:rPr lang="en-US" altLang="ko-KR" dirty="0"/>
              <a:t>\9\</a:t>
            </a:r>
            <a:r>
              <a:rPr lang="en-US" altLang="ko-KR" dirty="0" err="1"/>
              <a:t>starbucks</a:t>
            </a:r>
            <a:r>
              <a:rPr lang="en-US" altLang="ko-KR" dirty="0"/>
              <a:t>-clone\index.html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076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272B0AE-445C-CD2F-4388-F8D189D071BB}"/>
              </a:ext>
            </a:extLst>
          </p:cNvPr>
          <p:cNvSpPr txBox="1"/>
          <p:nvPr/>
        </p:nvSpPr>
        <p:spPr>
          <a:xfrm>
            <a:off x="241300" y="151179"/>
            <a:ext cx="6436591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fa-leaf"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Inflearn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로드맵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멘토링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커뮤니티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인프런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fa-magnifying-glass"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-join"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--login"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--register"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86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상대 경로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현재 파일이 존재하는 디렉토리를 기준으로 해당 파일까지의 위치를 작성</a:t>
            </a:r>
            <a:endParaRPr lang="en-US" altLang="ko-KR" b="0" i="0" dirty="0">
              <a:solidFill>
                <a:srgbClr val="212529"/>
              </a:solidFill>
              <a:effectLst/>
              <a:latin typeface="Abadi" panose="020B0604020104020204" pitchFamily="34" charset="0"/>
            </a:endParaRPr>
          </a:p>
          <a:p>
            <a:r>
              <a:rPr lang="ko-KR" altLang="en-US" dirty="0"/>
              <a:t>상대 경로 접근 방법</a:t>
            </a:r>
            <a:endParaRPr lang="en-US" altLang="ko-KR" dirty="0"/>
          </a:p>
          <a:p>
            <a:pPr lvl="1"/>
            <a:r>
              <a:rPr lang="ko-KR" altLang="en-US" dirty="0"/>
              <a:t>최상위 디렉토리 </a:t>
            </a:r>
            <a:r>
              <a:rPr lang="en-US" altLang="ko-KR" dirty="0"/>
              <a:t>: /</a:t>
            </a:r>
          </a:p>
          <a:p>
            <a:pPr lvl="1"/>
            <a:r>
              <a:rPr lang="ko-KR" altLang="en-US" dirty="0"/>
              <a:t>현재 디렉토리 </a:t>
            </a:r>
            <a:r>
              <a:rPr lang="en-US" altLang="ko-KR" dirty="0"/>
              <a:t>: ./</a:t>
            </a:r>
          </a:p>
          <a:p>
            <a:pPr lvl="1"/>
            <a:r>
              <a:rPr lang="ko-KR" altLang="en-US" dirty="0"/>
              <a:t>상위 디렉토리 </a:t>
            </a:r>
            <a:r>
              <a:rPr lang="en-US" altLang="ko-KR" dirty="0"/>
              <a:t>: ../</a:t>
            </a:r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B15858-3D4C-0C7B-31FA-9DC026D2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28" y="2491755"/>
            <a:ext cx="4725059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98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폴더 - 무료 파일 및 폴더개 아이콘">
            <a:extLst>
              <a:ext uri="{FF2B5EF4-FFF2-40B4-BE49-F238E27FC236}">
                <a16:creationId xmlns:a16="http://schemas.microsoft.com/office/drawing/2014/main" id="{AD80C61A-2E14-8D1A-975F-AABCF219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폴더 - 무료 파일 및 폴더개 아이콘">
            <a:extLst>
              <a:ext uri="{FF2B5EF4-FFF2-40B4-BE49-F238E27FC236}">
                <a16:creationId xmlns:a16="http://schemas.microsoft.com/office/drawing/2014/main" id="{98919F3F-2980-DB2A-06FB-A7811B86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폴더 - 무료 파일 및 폴더개 아이콘">
            <a:extLst>
              <a:ext uri="{FF2B5EF4-FFF2-40B4-BE49-F238E27FC236}">
                <a16:creationId xmlns:a16="http://schemas.microsoft.com/office/drawing/2014/main" id="{B1B67D46-D936-1534-5E6B-6BB816F5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폴더 - 무료 파일 및 폴더개 아이콘">
            <a:extLst>
              <a:ext uri="{FF2B5EF4-FFF2-40B4-BE49-F238E27FC236}">
                <a16:creationId xmlns:a16="http://schemas.microsoft.com/office/drawing/2014/main" id="{919AFF20-7B88-A50C-95CB-0267F668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폴더 - 무료 파일 및 폴더개 아이콘">
            <a:extLst>
              <a:ext uri="{FF2B5EF4-FFF2-40B4-BE49-F238E27FC236}">
                <a16:creationId xmlns:a16="http://schemas.microsoft.com/office/drawing/2014/main" id="{5812F462-B8EF-D02C-6696-FDE70C97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폴더 - 무료 파일 및 폴더개 아이콘">
            <a:extLst>
              <a:ext uri="{FF2B5EF4-FFF2-40B4-BE49-F238E27FC236}">
                <a16:creationId xmlns:a16="http://schemas.microsoft.com/office/drawing/2014/main" id="{9C7323A0-AB6D-206C-E914-B561C9064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4756723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7F97C-746A-8B04-E753-EDA566F18649}"/>
              </a:ext>
            </a:extLst>
          </p:cNvPr>
          <p:cNvSpPr txBox="1"/>
          <p:nvPr/>
        </p:nvSpPr>
        <p:spPr>
          <a:xfrm>
            <a:off x="1122824" y="11144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6061C-C598-EFDA-957C-F6913BC53355}"/>
              </a:ext>
            </a:extLst>
          </p:cNvPr>
          <p:cNvSpPr txBox="1"/>
          <p:nvPr/>
        </p:nvSpPr>
        <p:spPr>
          <a:xfrm>
            <a:off x="3827187" y="1114425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public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367CC-E573-62E4-64EF-7E48480BF765}"/>
              </a:ext>
            </a:extLst>
          </p:cNvPr>
          <p:cNvSpPr txBox="1"/>
          <p:nvPr/>
        </p:nvSpPr>
        <p:spPr>
          <a:xfrm>
            <a:off x="7287722" y="1114424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images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DD58-DF43-3837-4DE5-2A581D5A1837}"/>
              </a:ext>
            </a:extLst>
          </p:cNvPr>
          <p:cNvSpPr txBox="1"/>
          <p:nvPr/>
        </p:nvSpPr>
        <p:spPr>
          <a:xfrm>
            <a:off x="4045654" y="3442273"/>
            <a:ext cx="797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src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463B-E151-7A81-176B-9E72C355BE78}"/>
              </a:ext>
            </a:extLst>
          </p:cNvPr>
          <p:cNvSpPr txBox="1"/>
          <p:nvPr/>
        </p:nvSpPr>
        <p:spPr>
          <a:xfrm>
            <a:off x="6867527" y="3442272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components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4C6ED-30D7-963C-9FCB-A319EF851FA5}"/>
              </a:ext>
            </a:extLst>
          </p:cNvPr>
          <p:cNvSpPr txBox="1"/>
          <p:nvPr/>
        </p:nvSpPr>
        <p:spPr>
          <a:xfrm>
            <a:off x="7519131" y="5566347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4F158A-6491-3683-3681-B57457E0C5E5}"/>
              </a:ext>
            </a:extLst>
          </p:cNvPr>
          <p:cNvCxnSpPr>
            <a:stCxn id="3074" idx="3"/>
            <a:endCxn id="2" idx="1"/>
          </p:cNvCxnSpPr>
          <p:nvPr/>
        </p:nvCxnSpPr>
        <p:spPr>
          <a:xfrm>
            <a:off x="2200275" y="1200150"/>
            <a:ext cx="1400175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53B0E2-7C41-A4B1-F5E2-950AD70017A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5391150" y="1200150"/>
            <a:ext cx="1755073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EE78B8C-AFCB-1A5D-CEC2-F6AE4EC316E7}"/>
              </a:ext>
            </a:extLst>
          </p:cNvPr>
          <p:cNvCxnSpPr>
            <a:cxnSpLocks/>
            <a:stCxn id="3" idx="1"/>
            <a:endCxn id="3074" idx="2"/>
          </p:cNvCxnSpPr>
          <p:nvPr/>
        </p:nvCxnSpPr>
        <p:spPr>
          <a:xfrm flipH="1" flipV="1">
            <a:off x="1304925" y="2095500"/>
            <a:ext cx="2228850" cy="1432498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432B9F3-5D77-1F9A-2D88-43BA7085BD2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>
            <a:off x="5324475" y="3527998"/>
            <a:ext cx="1821748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F51772-244B-ECDC-9D27-A14361F356D2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 flipV="1">
            <a:off x="5324475" y="3527998"/>
            <a:ext cx="1821748" cy="2124075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31955B9-7016-0F0B-D21B-A56946690ACA}"/>
              </a:ext>
            </a:extLst>
          </p:cNvPr>
          <p:cNvSpPr/>
          <p:nvPr/>
        </p:nvSpPr>
        <p:spPr>
          <a:xfrm>
            <a:off x="6486525" y="2508823"/>
            <a:ext cx="3083915" cy="21240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390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폴더 - 무료 파일 및 폴더개 아이콘">
            <a:extLst>
              <a:ext uri="{FF2B5EF4-FFF2-40B4-BE49-F238E27FC236}">
                <a16:creationId xmlns:a16="http://schemas.microsoft.com/office/drawing/2014/main" id="{AD80C61A-2E14-8D1A-975F-AABCF219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폴더 - 무료 파일 및 폴더개 아이콘">
            <a:extLst>
              <a:ext uri="{FF2B5EF4-FFF2-40B4-BE49-F238E27FC236}">
                <a16:creationId xmlns:a16="http://schemas.microsoft.com/office/drawing/2014/main" id="{98919F3F-2980-DB2A-06FB-A7811B86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폴더 - 무료 파일 및 폴더개 아이콘">
            <a:extLst>
              <a:ext uri="{FF2B5EF4-FFF2-40B4-BE49-F238E27FC236}">
                <a16:creationId xmlns:a16="http://schemas.microsoft.com/office/drawing/2014/main" id="{B1B67D46-D936-1534-5E6B-6BB816F5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폴더 - 무료 파일 및 폴더개 아이콘">
            <a:extLst>
              <a:ext uri="{FF2B5EF4-FFF2-40B4-BE49-F238E27FC236}">
                <a16:creationId xmlns:a16="http://schemas.microsoft.com/office/drawing/2014/main" id="{919AFF20-7B88-A50C-95CB-0267F668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폴더 - 무료 파일 및 폴더개 아이콘">
            <a:extLst>
              <a:ext uri="{FF2B5EF4-FFF2-40B4-BE49-F238E27FC236}">
                <a16:creationId xmlns:a16="http://schemas.microsoft.com/office/drawing/2014/main" id="{5812F462-B8EF-D02C-6696-FDE70C97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폴더 - 무료 파일 및 폴더개 아이콘">
            <a:extLst>
              <a:ext uri="{FF2B5EF4-FFF2-40B4-BE49-F238E27FC236}">
                <a16:creationId xmlns:a16="http://schemas.microsoft.com/office/drawing/2014/main" id="{9C7323A0-AB6D-206C-E914-B561C9064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4756723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7F97C-746A-8B04-E753-EDA566F18649}"/>
              </a:ext>
            </a:extLst>
          </p:cNvPr>
          <p:cNvSpPr txBox="1"/>
          <p:nvPr/>
        </p:nvSpPr>
        <p:spPr>
          <a:xfrm>
            <a:off x="1122824" y="11144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6061C-C598-EFDA-957C-F6913BC53355}"/>
              </a:ext>
            </a:extLst>
          </p:cNvPr>
          <p:cNvSpPr txBox="1"/>
          <p:nvPr/>
        </p:nvSpPr>
        <p:spPr>
          <a:xfrm>
            <a:off x="3827187" y="1114425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public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367CC-E573-62E4-64EF-7E48480BF765}"/>
              </a:ext>
            </a:extLst>
          </p:cNvPr>
          <p:cNvSpPr txBox="1"/>
          <p:nvPr/>
        </p:nvSpPr>
        <p:spPr>
          <a:xfrm>
            <a:off x="7287722" y="1114424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images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DD58-DF43-3837-4DE5-2A581D5A1837}"/>
              </a:ext>
            </a:extLst>
          </p:cNvPr>
          <p:cNvSpPr txBox="1"/>
          <p:nvPr/>
        </p:nvSpPr>
        <p:spPr>
          <a:xfrm>
            <a:off x="4045654" y="3442273"/>
            <a:ext cx="797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src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463B-E151-7A81-176B-9E72C355BE78}"/>
              </a:ext>
            </a:extLst>
          </p:cNvPr>
          <p:cNvSpPr txBox="1"/>
          <p:nvPr/>
        </p:nvSpPr>
        <p:spPr>
          <a:xfrm>
            <a:off x="6867527" y="3442272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components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4C6ED-30D7-963C-9FCB-A319EF851FA5}"/>
              </a:ext>
            </a:extLst>
          </p:cNvPr>
          <p:cNvSpPr txBox="1"/>
          <p:nvPr/>
        </p:nvSpPr>
        <p:spPr>
          <a:xfrm>
            <a:off x="7519131" y="5566347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4F158A-6491-3683-3681-B57457E0C5E5}"/>
              </a:ext>
            </a:extLst>
          </p:cNvPr>
          <p:cNvCxnSpPr>
            <a:stCxn id="3074" idx="3"/>
            <a:endCxn id="2" idx="1"/>
          </p:cNvCxnSpPr>
          <p:nvPr/>
        </p:nvCxnSpPr>
        <p:spPr>
          <a:xfrm>
            <a:off x="2200275" y="1200150"/>
            <a:ext cx="1400175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53B0E2-7C41-A4B1-F5E2-950AD70017A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5391150" y="1200150"/>
            <a:ext cx="1755073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EE78B8C-AFCB-1A5D-CEC2-F6AE4EC316E7}"/>
              </a:ext>
            </a:extLst>
          </p:cNvPr>
          <p:cNvCxnSpPr>
            <a:cxnSpLocks/>
            <a:stCxn id="3" idx="1"/>
            <a:endCxn id="3074" idx="2"/>
          </p:cNvCxnSpPr>
          <p:nvPr/>
        </p:nvCxnSpPr>
        <p:spPr>
          <a:xfrm flipH="1" flipV="1">
            <a:off x="1304925" y="2095500"/>
            <a:ext cx="2228850" cy="1432498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432B9F3-5D77-1F9A-2D88-43BA7085BD2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>
            <a:off x="5324475" y="3527998"/>
            <a:ext cx="1821748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F51772-244B-ECDC-9D27-A14361F356D2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 flipV="1">
            <a:off x="5324475" y="3527998"/>
            <a:ext cx="1821748" cy="2124075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31955B9-7016-0F0B-D21B-A56946690ACA}"/>
              </a:ext>
            </a:extLst>
          </p:cNvPr>
          <p:cNvSpPr/>
          <p:nvPr/>
        </p:nvSpPr>
        <p:spPr>
          <a:xfrm>
            <a:off x="6486525" y="2508823"/>
            <a:ext cx="3083915" cy="21240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08D2420-2F91-3F16-579E-FDC909995D77}"/>
              </a:ext>
            </a:extLst>
          </p:cNvPr>
          <p:cNvSpPr/>
          <p:nvPr/>
        </p:nvSpPr>
        <p:spPr>
          <a:xfrm>
            <a:off x="9083231" y="5804471"/>
            <a:ext cx="1675440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../style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2A98BF3-1755-52CF-892B-D7418E955E25}"/>
              </a:ext>
            </a:extLst>
          </p:cNvPr>
          <p:cNvSpPr/>
          <p:nvPr/>
        </p:nvSpPr>
        <p:spPr>
          <a:xfrm>
            <a:off x="3827187" y="4371974"/>
            <a:ext cx="1279969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DC07E95-94E9-ADC7-A930-3DB9124F177F}"/>
              </a:ext>
            </a:extLst>
          </p:cNvPr>
          <p:cNvSpPr/>
          <p:nvPr/>
        </p:nvSpPr>
        <p:spPr>
          <a:xfrm>
            <a:off x="581025" y="2880297"/>
            <a:ext cx="1279969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388EAC-CECD-0990-35F4-1401874C1CC0}"/>
              </a:ext>
            </a:extLst>
          </p:cNvPr>
          <p:cNvSpPr/>
          <p:nvPr/>
        </p:nvSpPr>
        <p:spPr>
          <a:xfrm>
            <a:off x="9190389" y="830548"/>
            <a:ext cx="2228850" cy="981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../../public/images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C1FF6FD-CF21-E8DE-0F29-E140C234F947}"/>
              </a:ext>
            </a:extLst>
          </p:cNvPr>
          <p:cNvSpPr/>
          <p:nvPr/>
        </p:nvSpPr>
        <p:spPr>
          <a:xfrm>
            <a:off x="3532539" y="2162176"/>
            <a:ext cx="2228850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../../public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530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989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Open Graph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(+ Twitter card)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32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E6456-080D-7E7C-DD32-3C08D60C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89" y="3066892"/>
            <a:ext cx="2229161" cy="224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423D1-2E98-8A11-EF23-12FC94DBD3B4}"/>
              </a:ext>
            </a:extLst>
          </p:cNvPr>
          <p:cNvSpPr txBox="1"/>
          <p:nvPr/>
        </p:nvSpPr>
        <p:spPr>
          <a:xfrm>
            <a:off x="2095422" y="1019018"/>
            <a:ext cx="80011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페이지가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공유 될 때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우선적으로 활용되는 정보를 지정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9866D6-194D-BC46-555D-BD9909068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48" y="3019261"/>
            <a:ext cx="2534004" cy="22958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341120-2229-B498-EBE1-63763458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565" y="3004971"/>
            <a:ext cx="2105319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9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97D64C-7A6F-E1FF-CC24-FA57BDA6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8" y="2338055"/>
            <a:ext cx="11203164" cy="21818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6CD5BC-A82B-EFD6-FC43-ABEB0BDFF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8" y="541446"/>
            <a:ext cx="3044870" cy="12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86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og:type</a:t>
            </a:r>
            <a:r>
              <a:rPr lang="en-US" altLang="ko-KR" dirty="0"/>
              <a:t> : </a:t>
            </a:r>
            <a:r>
              <a:rPr lang="ko-KR" altLang="en-US" dirty="0"/>
              <a:t>페이지의 유형</a:t>
            </a:r>
            <a:r>
              <a:rPr lang="en-US" altLang="ko-KR" dirty="0"/>
              <a:t>(</a:t>
            </a:r>
            <a:r>
              <a:rPr lang="en-US" altLang="ko-KR" dirty="0" err="1"/>
              <a:t>E.g</a:t>
            </a:r>
            <a:r>
              <a:rPr lang="en-US" altLang="ko-KR" dirty="0"/>
              <a:t>, website, </a:t>
            </a:r>
            <a:r>
              <a:rPr lang="en-US" altLang="ko-KR" dirty="0" err="1"/>
              <a:t>video.movie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og:site_name</a:t>
            </a:r>
            <a:r>
              <a:rPr lang="en-US" altLang="ko-KR" dirty="0"/>
              <a:t> : </a:t>
            </a:r>
            <a:r>
              <a:rPr lang="ko-KR" altLang="en-US" dirty="0"/>
              <a:t>속한 사이트의 이름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og:title</a:t>
            </a:r>
            <a:r>
              <a:rPr lang="en-US" altLang="ko-KR" dirty="0"/>
              <a:t> : </a:t>
            </a:r>
            <a:r>
              <a:rPr lang="ko-KR" altLang="en-US" dirty="0"/>
              <a:t>페이지의 이름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og:description</a:t>
            </a:r>
            <a:r>
              <a:rPr lang="en-US" altLang="ko-KR" dirty="0"/>
              <a:t> : </a:t>
            </a:r>
            <a:r>
              <a:rPr lang="ko-KR" altLang="en-US" dirty="0"/>
              <a:t>페이지의 간단한 설명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og:image</a:t>
            </a:r>
            <a:r>
              <a:rPr lang="en-US" altLang="ko-KR" dirty="0"/>
              <a:t> : </a:t>
            </a:r>
            <a:r>
              <a:rPr lang="ko-KR" altLang="en-US" dirty="0"/>
              <a:t>페이지의 대표 이미지 주소</a:t>
            </a:r>
            <a:r>
              <a:rPr lang="en-US" altLang="ko-KR" dirty="0"/>
              <a:t>(URL)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og:url</a:t>
            </a:r>
            <a:r>
              <a:rPr lang="en-US" altLang="ko-KR" dirty="0"/>
              <a:t> : </a:t>
            </a:r>
            <a:r>
              <a:rPr lang="ko-KR" altLang="en-US" dirty="0"/>
              <a:t>페이지 주소</a:t>
            </a:r>
            <a:r>
              <a:rPr lang="en-US" altLang="ko-KR" dirty="0"/>
              <a:t>(URL)</a:t>
            </a:r>
          </a:p>
        </p:txBody>
      </p:sp>
    </p:spTree>
    <p:extLst>
      <p:ext uri="{BB962C8B-B14F-4D97-AF65-F5344CB8AC3E}">
        <p14:creationId xmlns:p14="http://schemas.microsoft.com/office/powerpoint/2010/main" val="1029760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Twitter Card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twitter:card</a:t>
            </a:r>
            <a:r>
              <a:rPr lang="en-US" altLang="ko-KR" dirty="0"/>
              <a:t> : </a:t>
            </a:r>
            <a:r>
              <a:rPr lang="ko-KR" altLang="en-US" dirty="0"/>
              <a:t>페이지의 유형</a:t>
            </a:r>
            <a:r>
              <a:rPr lang="en-US" altLang="ko-KR" dirty="0"/>
              <a:t>(</a:t>
            </a:r>
            <a:r>
              <a:rPr lang="en-US" altLang="ko-KR" dirty="0" err="1"/>
              <a:t>E.g</a:t>
            </a:r>
            <a:r>
              <a:rPr lang="en-US" altLang="ko-KR" dirty="0"/>
              <a:t>, website, </a:t>
            </a:r>
            <a:r>
              <a:rPr lang="en-US" altLang="ko-KR" dirty="0" err="1"/>
              <a:t>video.movie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twitter:name</a:t>
            </a:r>
            <a:r>
              <a:rPr lang="en-US" altLang="ko-KR" dirty="0"/>
              <a:t> : </a:t>
            </a:r>
            <a:r>
              <a:rPr lang="ko-KR" altLang="en-US" dirty="0"/>
              <a:t>속한 사이트의 이름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twitter:title</a:t>
            </a:r>
            <a:r>
              <a:rPr lang="en-US" altLang="ko-KR" dirty="0"/>
              <a:t> : </a:t>
            </a:r>
            <a:r>
              <a:rPr lang="ko-KR" altLang="en-US" dirty="0"/>
              <a:t>페이지의 이름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twitter:description</a:t>
            </a:r>
            <a:r>
              <a:rPr lang="en-US" altLang="ko-KR" dirty="0"/>
              <a:t> : </a:t>
            </a:r>
            <a:r>
              <a:rPr lang="ko-KR" altLang="en-US" dirty="0"/>
              <a:t>페이지의 간단한 설명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twitter:image</a:t>
            </a:r>
            <a:r>
              <a:rPr lang="en-US" altLang="ko-KR" dirty="0"/>
              <a:t> : </a:t>
            </a:r>
            <a:r>
              <a:rPr lang="ko-KR" altLang="en-US" dirty="0"/>
              <a:t>페이지의 대표 이미지 주소</a:t>
            </a:r>
            <a:r>
              <a:rPr lang="en-US" altLang="ko-KR" dirty="0"/>
              <a:t>(URL)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twitter:url</a:t>
            </a:r>
            <a:r>
              <a:rPr lang="en-US" altLang="ko-KR" dirty="0"/>
              <a:t> : </a:t>
            </a:r>
            <a:r>
              <a:rPr lang="ko-KR" altLang="en-US" dirty="0"/>
              <a:t>페이지 주소</a:t>
            </a:r>
            <a:r>
              <a:rPr lang="en-US" altLang="ko-KR" dirty="0"/>
              <a:t>(URL)</a:t>
            </a:r>
          </a:p>
        </p:txBody>
      </p:sp>
    </p:spTree>
    <p:extLst>
      <p:ext uri="{BB962C8B-B14F-4D97-AF65-F5344CB8AC3E}">
        <p14:creationId xmlns:p14="http://schemas.microsoft.com/office/powerpoint/2010/main" val="1783647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89956-A6F6-9E88-404B-3B25669C07BF}"/>
              </a:ext>
            </a:extLst>
          </p:cNvPr>
          <p:cNvSpPr txBox="1"/>
          <p:nvPr/>
        </p:nvSpPr>
        <p:spPr>
          <a:xfrm>
            <a:off x="311150" y="880699"/>
            <a:ext cx="115697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Opengraph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og:type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"website"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og:site_name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65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8F0D3-4EF4-3074-3A0B-E3DC49B4B872}"/>
              </a:ext>
            </a:extLst>
          </p:cNvPr>
          <p:cNvSpPr txBox="1"/>
          <p:nvPr/>
        </p:nvSpPr>
        <p:spPr>
          <a:xfrm>
            <a:off x="249382" y="919955"/>
            <a:ext cx="1173941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Twittercard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twitter:card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"summary"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twitter:site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7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CCDF-32DB-0E93-A95D-0BC17BD2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48" y="687350"/>
            <a:ext cx="6467612" cy="412669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3A79AA8-D835-C3E0-46CB-3B394E595435}"/>
              </a:ext>
            </a:extLst>
          </p:cNvPr>
          <p:cNvSpPr/>
          <p:nvPr/>
        </p:nvSpPr>
        <p:spPr>
          <a:xfrm rot="13546409">
            <a:off x="7373302" y="2341833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842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알라딘: 해 봐야 알지">
            <a:extLst>
              <a:ext uri="{FF2B5EF4-FFF2-40B4-BE49-F238E27FC236}">
                <a16:creationId xmlns:a16="http://schemas.microsoft.com/office/drawing/2014/main" id="{3A0ED8C7-A52B-CFF3-BBD5-CCD0A438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647700"/>
            <a:ext cx="47625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69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act 프로젝트 Netlify에 배포하기">
            <a:extLst>
              <a:ext uri="{FF2B5EF4-FFF2-40B4-BE49-F238E27FC236}">
                <a16:creationId xmlns:a16="http://schemas.microsoft.com/office/drawing/2014/main" id="{7DC3AED1-F990-525A-E279-AD0437B0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7" y="1589177"/>
            <a:ext cx="7158185" cy="25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101D1-77F1-8FD8-EBAE-143FFEEB8DD5}"/>
              </a:ext>
            </a:extLst>
          </p:cNvPr>
          <p:cNvSpPr txBox="1"/>
          <p:nvPr/>
        </p:nvSpPr>
        <p:spPr>
          <a:xfrm>
            <a:off x="3048000" y="48994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https://www.netlify.com/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2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협업하기">
            <a:extLst>
              <a:ext uri="{FF2B5EF4-FFF2-40B4-BE49-F238E27FC236}">
                <a16:creationId xmlns:a16="http://schemas.microsoft.com/office/drawing/2014/main" id="{6C2B15E5-3ED4-9E53-7A8C-DBCD5B843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362075"/>
            <a:ext cx="6191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2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4C62D-F935-20FB-0330-2A2E19AF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44" y="709439"/>
            <a:ext cx="9987806" cy="205423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EA20FC-EBA2-7BEB-F374-53A8D0790D48}"/>
              </a:ext>
            </a:extLst>
          </p:cNvPr>
          <p:cNvSpPr/>
          <p:nvPr/>
        </p:nvSpPr>
        <p:spPr>
          <a:xfrm rot="13101030">
            <a:off x="9915525" y="103964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0A2F7-BB0F-A7B4-0656-BCEA7865B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52" y="2152273"/>
            <a:ext cx="3362623" cy="42633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A914DEE-C312-6BD9-99F6-C9D035D1E9D7}"/>
              </a:ext>
            </a:extLst>
          </p:cNvPr>
          <p:cNvSpPr/>
          <p:nvPr/>
        </p:nvSpPr>
        <p:spPr>
          <a:xfrm rot="13101030">
            <a:off x="4467225" y="418289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2E14A9-6CE5-D0A2-0C64-E3A7AB2B8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33160"/>
            <a:ext cx="3287898" cy="35015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6B99D28-9C0F-03FC-41BA-AA25DEEA23B3}"/>
              </a:ext>
            </a:extLst>
          </p:cNvPr>
          <p:cNvSpPr/>
          <p:nvPr/>
        </p:nvSpPr>
        <p:spPr>
          <a:xfrm rot="13101030">
            <a:off x="8870581" y="491631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70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EB3659-DF00-05F8-BD45-05D93827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05" y="195262"/>
            <a:ext cx="685919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0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EF3A62-449B-F09E-221C-5828053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28" y="157162"/>
            <a:ext cx="5896743" cy="65436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71ABC0A-3F94-994A-B6CE-66219A467C3A}"/>
              </a:ext>
            </a:extLst>
          </p:cNvPr>
          <p:cNvSpPr/>
          <p:nvPr/>
        </p:nvSpPr>
        <p:spPr>
          <a:xfrm rot="8472058">
            <a:off x="4603381" y="573546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4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C84266-2034-8AFA-4172-76E0B083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10" y="497189"/>
            <a:ext cx="6444179" cy="586362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D480A7-44C9-94A0-9EEF-11130AB9634D}"/>
              </a:ext>
            </a:extLst>
          </p:cNvPr>
          <p:cNvSpPr/>
          <p:nvPr/>
        </p:nvSpPr>
        <p:spPr>
          <a:xfrm rot="13013462">
            <a:off x="4584331" y="323991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6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C102E-A937-2C16-CF06-0FD1DEA3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866485"/>
            <a:ext cx="6868484" cy="415348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863BB03-2EC4-8CA7-4956-797A3E3560A8}"/>
              </a:ext>
            </a:extLst>
          </p:cNvPr>
          <p:cNvSpPr/>
          <p:nvPr/>
        </p:nvSpPr>
        <p:spPr>
          <a:xfrm rot="13013462">
            <a:off x="3755656" y="458294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59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2A6EEE-431B-9728-3C67-E9EF9403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74" y="428387"/>
            <a:ext cx="5051451" cy="600122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BC76EC3-CFC9-EF79-DE31-D733FD6887CC}"/>
              </a:ext>
            </a:extLst>
          </p:cNvPr>
          <p:cNvSpPr/>
          <p:nvPr/>
        </p:nvSpPr>
        <p:spPr>
          <a:xfrm rot="13013462">
            <a:off x="7746631" y="5570726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729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5423A7-E88D-CE0E-47C9-CC504541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923" y="368856"/>
            <a:ext cx="4742153" cy="612028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254B791-B2F5-841E-69D4-30D969CF682D}"/>
              </a:ext>
            </a:extLst>
          </p:cNvPr>
          <p:cNvSpPr/>
          <p:nvPr/>
        </p:nvSpPr>
        <p:spPr>
          <a:xfrm rot="8288225">
            <a:off x="4689106" y="505637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1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43ED45-53AF-BE4C-D17E-82D8DAB2443A}"/>
              </a:ext>
            </a:extLst>
          </p:cNvPr>
          <p:cNvSpPr txBox="1"/>
          <p:nvPr/>
        </p:nvSpPr>
        <p:spPr>
          <a:xfrm>
            <a:off x="296709" y="250894"/>
            <a:ext cx="90297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header__participation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header__button__login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header__button__register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930455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FC5E16A-20BE-DF36-4791-B1C0010F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55" y="313033"/>
            <a:ext cx="6857090" cy="643012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94F4125-AC20-94E0-6196-6D8A50CF8E60}"/>
              </a:ext>
            </a:extLst>
          </p:cNvPr>
          <p:cNvSpPr/>
          <p:nvPr/>
        </p:nvSpPr>
        <p:spPr>
          <a:xfrm rot="8288225">
            <a:off x="4879604" y="373240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969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351FB8-8693-924F-5C1D-B9A0E202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905" y="204787"/>
            <a:ext cx="4816190" cy="644842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CEF50CA-6329-A495-07BA-9890AA89CCE0}"/>
              </a:ext>
            </a:extLst>
          </p:cNvPr>
          <p:cNvSpPr/>
          <p:nvPr/>
        </p:nvSpPr>
        <p:spPr>
          <a:xfrm rot="8288225">
            <a:off x="4412880" y="564692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56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ABEFE6-F48B-7E49-39DB-E364B97A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98" y="385114"/>
            <a:ext cx="8418403" cy="60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5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99A301-A745-8029-9ABE-68DE8757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90" y="1811072"/>
            <a:ext cx="6463219" cy="323585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D7BC915-8975-C65B-17E9-A934CF9405F2}"/>
              </a:ext>
            </a:extLst>
          </p:cNvPr>
          <p:cNvSpPr/>
          <p:nvPr/>
        </p:nvSpPr>
        <p:spPr>
          <a:xfrm rot="8288225">
            <a:off x="6127380" y="296087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43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Netlify </a:t>
            </a:r>
            <a:r>
              <a:rPr lang="ko-KR" altLang="en-US" dirty="0"/>
              <a:t>주의점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페이지는 반드시 </a:t>
            </a:r>
            <a:r>
              <a:rPr lang="en-US" altLang="ko-KR" dirty="0">
                <a:solidFill>
                  <a:schemeClr val="accent2"/>
                </a:solidFill>
              </a:rPr>
              <a:t>index.html</a:t>
            </a:r>
          </a:p>
          <a:p>
            <a:r>
              <a:rPr lang="ko-KR" altLang="en-US" dirty="0"/>
              <a:t>자 그럼 정상적으로 </a:t>
            </a:r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en-US" altLang="ko-KR" dirty="0"/>
              <a:t> </a:t>
            </a:r>
            <a:r>
              <a:rPr lang="ko-KR" altLang="en-US" dirty="0"/>
              <a:t>가 작동을 하는지 확인해 볼까요</a:t>
            </a:r>
            <a:r>
              <a:rPr lang="en-US" altLang="ko-KR" dirty="0"/>
              <a:t>?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6BB8B6-D7A5-11D7-7427-63875D01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69157"/>
            <a:ext cx="2792506" cy="2816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76A455-B27D-A9BD-DAD5-445C88AB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56" y="3669157"/>
            <a:ext cx="629690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 Family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695330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귀 엽 고 작은 소년 머리 벡터 일러스트 레이 션 디자인 로열티 무료 사진, 그림, 이미지 그리고 스톡포토그래피. Image  95999090.">
            <a:extLst>
              <a:ext uri="{FF2B5EF4-FFF2-40B4-BE49-F238E27FC236}">
                <a16:creationId xmlns:a16="http://schemas.microsoft.com/office/drawing/2014/main" id="{9BDB76AD-CC9F-8AB9-F822-A0E3C2C3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018년에 크롬은 정말로 빠를까요?">
            <a:extLst>
              <a:ext uri="{FF2B5EF4-FFF2-40B4-BE49-F238E27FC236}">
                <a16:creationId xmlns:a16="http://schemas.microsoft.com/office/drawing/2014/main" id="{6E059A27-C97B-9787-A28C-E3C842B1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27" y="2978620"/>
            <a:ext cx="3708774" cy="1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A35C04-A4AE-A634-351E-E2280909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94" y="1845562"/>
            <a:ext cx="7230484" cy="1295581"/>
          </a:xfrm>
          <a:prstGeom prst="rect">
            <a:avLst/>
          </a:prstGeom>
        </p:spPr>
      </p:pic>
      <p:pic>
        <p:nvPicPr>
          <p:cNvPr id="3074" name="Picture 2" descr="Chrome: 빠르고 안전한 브라우저 - Google Play 앱">
            <a:extLst>
              <a:ext uri="{FF2B5EF4-FFF2-40B4-BE49-F238E27FC236}">
                <a16:creationId xmlns:a16="http://schemas.microsoft.com/office/drawing/2014/main" id="{57BF5D79-D818-BB84-9766-11B3475C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1456764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사파리 아이콘 에 Yosemite Flat Icons">
            <a:extLst>
              <a:ext uri="{FF2B5EF4-FFF2-40B4-BE49-F238E27FC236}">
                <a16:creationId xmlns:a16="http://schemas.microsoft.com/office/drawing/2014/main" id="{7785F232-6C3D-9EF7-9BFB-E72AF4D91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3908333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208290-CC62-E58A-8560-2488EDDD4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94" y="4183853"/>
            <a:ext cx="735890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992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나눔 고딕을 적용하자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https://fonts.google.com/specimen/Nanum+Gothic?subset=korean&amp;query=nanum#standard-styles</a:t>
            </a:r>
            <a:endParaRPr lang="en-US" altLang="ko-KR" dirty="0"/>
          </a:p>
          <a:p>
            <a:r>
              <a:rPr lang="ko-KR" altLang="en-US" dirty="0"/>
              <a:t>폰트 두께 선택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89EA59-077E-59F8-D06D-783F35A6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92" y="2927840"/>
            <a:ext cx="2210108" cy="37247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FD1C0C-47D2-F367-2CAD-A7168132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79" y="2927840"/>
            <a:ext cx="2724530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45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나눔 고딕을 적용하자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Reset CSS </a:t>
            </a:r>
            <a:r>
              <a:rPr lang="ko-KR" altLang="en-US" dirty="0"/>
              <a:t>다음</a:t>
            </a:r>
            <a:r>
              <a:rPr lang="en-US" altLang="ko-KR" dirty="0"/>
              <a:t>, Main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이전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E7ED3-335E-AD07-5A84-1ADBFA72459E}"/>
              </a:ext>
            </a:extLst>
          </p:cNvPr>
          <p:cNvSpPr txBox="1"/>
          <p:nvPr/>
        </p:nvSpPr>
        <p:spPr>
          <a:xfrm>
            <a:off x="838200" y="2298252"/>
            <a:ext cx="10448636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Font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"https://fonts.gstatic.com"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"https://fonts.googleapis.com/css2?family=Nanum+Gothic:wght@400;700;800&amp;display=swap"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3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97C542-6324-0FE4-A74A-2499AC797F5C}"/>
              </a:ext>
            </a:extLst>
          </p:cNvPr>
          <p:cNvSpPr txBox="1"/>
          <p:nvPr/>
        </p:nvSpPr>
        <p:spPr>
          <a:xfrm>
            <a:off x="380999" y="312420"/>
            <a:ext cx="6715125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#4a4a4a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79138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4FA80-89F0-1E73-A505-DB305D22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 에도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5651D-0A99-23AC-19AE-262616806CF0}"/>
              </a:ext>
            </a:extLst>
          </p:cNvPr>
          <p:cNvSpPr txBox="1"/>
          <p:nvPr/>
        </p:nvSpPr>
        <p:spPr>
          <a:xfrm>
            <a:off x="628073" y="1328391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Gothic"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96257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A35C04-A4AE-A634-351E-E2280909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94" y="443850"/>
            <a:ext cx="7230484" cy="1295581"/>
          </a:xfrm>
          <a:prstGeom prst="rect">
            <a:avLst/>
          </a:prstGeom>
        </p:spPr>
      </p:pic>
      <p:pic>
        <p:nvPicPr>
          <p:cNvPr id="3074" name="Picture 2" descr="Chrome: 빠르고 안전한 브라우저 - Google Play 앱">
            <a:extLst>
              <a:ext uri="{FF2B5EF4-FFF2-40B4-BE49-F238E27FC236}">
                <a16:creationId xmlns:a16="http://schemas.microsoft.com/office/drawing/2014/main" id="{57BF5D79-D818-BB84-9766-11B3475C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810418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사파리 아이콘 에 Yosemite Flat Icons">
            <a:extLst>
              <a:ext uri="{FF2B5EF4-FFF2-40B4-BE49-F238E27FC236}">
                <a16:creationId xmlns:a16="http://schemas.microsoft.com/office/drawing/2014/main" id="{7785F232-6C3D-9EF7-9BFB-E72AF4D91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4414032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103F0-9C5E-4B1B-93F8-9ECF75899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489" y="2020654"/>
            <a:ext cx="7287642" cy="1076475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9807031-F8A1-3C87-649D-900B7066FFAB}"/>
              </a:ext>
            </a:extLst>
          </p:cNvPr>
          <p:cNvSpPr/>
          <p:nvPr/>
        </p:nvSpPr>
        <p:spPr>
          <a:xfrm>
            <a:off x="5629835" y="1495549"/>
            <a:ext cx="1201271" cy="439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B661F13-2C8F-47C2-5C39-1AAE842481E3}"/>
              </a:ext>
            </a:extLst>
          </p:cNvPr>
          <p:cNvSpPr/>
          <p:nvPr/>
        </p:nvSpPr>
        <p:spPr>
          <a:xfrm>
            <a:off x="5629834" y="5056453"/>
            <a:ext cx="1201271" cy="439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7709D8-8278-CB83-71AE-582CCA546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94" y="3760872"/>
            <a:ext cx="7358903" cy="12955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A9968A-322B-E087-AFCC-270393AA9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855" y="5495723"/>
            <a:ext cx="728764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990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Icon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가져다 쓰기</a:t>
            </a:r>
          </a:p>
        </p:txBody>
      </p:sp>
    </p:spTree>
    <p:extLst>
      <p:ext uri="{BB962C8B-B14F-4D97-AF65-F5344CB8AC3E}">
        <p14:creationId xmlns:p14="http://schemas.microsoft.com/office/powerpoint/2010/main" val="7061972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D459F7-C5AA-C790-46D2-6341E553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9" y="1670482"/>
            <a:ext cx="1263396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2612A-52A3-C011-2D19-6B48FCE5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645" y="1670482"/>
            <a:ext cx="1163076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848EA1-C37A-A196-1BE2-53EFF0A1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661" y="1670482"/>
            <a:ext cx="1516154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4AF7B5-21D0-9B23-6938-4F98BBE43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756" y="1670482"/>
            <a:ext cx="1113061" cy="1080000"/>
          </a:xfrm>
          <a:prstGeom prst="rect">
            <a:avLst/>
          </a:prstGeom>
        </p:spPr>
      </p:pic>
      <p:sp>
        <p:nvSpPr>
          <p:cNvPr id="12" name="제목 4">
            <a:extLst>
              <a:ext uri="{FF2B5EF4-FFF2-40B4-BE49-F238E27FC236}">
                <a16:creationId xmlns:a16="http://schemas.microsoft.com/office/drawing/2014/main" id="{E3151337-EF8B-4F70-B98B-39E17A17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이번엔 구글 아이콘을 가져다 써요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10D1D6B-BB62-955D-31CC-FCE68922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아이콘들이 존재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갓 구글 것을 한번 써보죠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6"/>
              </a:rPr>
              <a:t>https://fonts.google.com/icons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4905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C3949F-D2EB-1C0C-6CBF-FDEA6C9B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825047"/>
            <a:ext cx="10327341" cy="52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76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867EA1-98EB-2E52-EC34-CEA81401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27" y="1252647"/>
            <a:ext cx="2928840" cy="5112295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E6392F91-862E-5B78-6D13-8B7A586C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스타일로 커스터마이징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285F1-057F-CA1A-D9B5-4537FD989F2D}"/>
              </a:ext>
            </a:extLst>
          </p:cNvPr>
          <p:cNvSpPr txBox="1"/>
          <p:nvPr/>
        </p:nvSpPr>
        <p:spPr>
          <a:xfrm>
            <a:off x="3893301" y="3145722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큰 범주의 두께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10042-4038-EEE5-3C20-1F28A50B3DD6}"/>
              </a:ext>
            </a:extLst>
          </p:cNvPr>
          <p:cNvSpPr txBox="1"/>
          <p:nvPr/>
        </p:nvSpPr>
        <p:spPr>
          <a:xfrm>
            <a:off x="3893301" y="4006334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작은 범주의 두께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세부 두께 조정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2E1CE-8487-C7FD-8918-9C2AA04BEC45}"/>
              </a:ext>
            </a:extLst>
          </p:cNvPr>
          <p:cNvSpPr txBox="1"/>
          <p:nvPr/>
        </p:nvSpPr>
        <p:spPr>
          <a:xfrm>
            <a:off x="3893300" y="2285110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공간 채우기 여부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330B2-EB66-AAC0-A80C-A0B30BACA98C}"/>
              </a:ext>
            </a:extLst>
          </p:cNvPr>
          <p:cNvSpPr txBox="1"/>
          <p:nvPr/>
        </p:nvSpPr>
        <p:spPr>
          <a:xfrm>
            <a:off x="3893300" y="4889358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 크기 기본값 설정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크기에 따라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weight, Grade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값 자동 조절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-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광학적으로 똑같아 보이도록 설정</a:t>
            </a:r>
          </a:p>
        </p:txBody>
      </p:sp>
    </p:spTree>
    <p:extLst>
      <p:ext uri="{BB962C8B-B14F-4D97-AF65-F5344CB8AC3E}">
        <p14:creationId xmlns:p14="http://schemas.microsoft.com/office/powerpoint/2010/main" val="498070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B45A63-5742-1F7D-630E-8B26523D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9" y="1605403"/>
            <a:ext cx="1724266" cy="224821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5C42071-02F2-8034-167C-C896A7160FF0}"/>
              </a:ext>
            </a:extLst>
          </p:cNvPr>
          <p:cNvSpPr/>
          <p:nvPr/>
        </p:nvSpPr>
        <p:spPr>
          <a:xfrm rot="13546409">
            <a:off x="2317381" y="314115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D2A5A-CBF4-5BDA-923F-E76473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48" y="1370385"/>
            <a:ext cx="1945621" cy="5239691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아이콘 클릭 후</a:t>
            </a:r>
            <a:r>
              <a:rPr lang="en-US" altLang="ko-KR" dirty="0"/>
              <a:t>, </a:t>
            </a:r>
            <a:r>
              <a:rPr lang="ko-KR" altLang="en-US" dirty="0"/>
              <a:t>가져오기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파이터 | 슈퍼 스매시브라더스 얼티밋 | 닌텐도">
            <a:extLst>
              <a:ext uri="{FF2B5EF4-FFF2-40B4-BE49-F238E27FC236}">
                <a16:creationId xmlns:a16="http://schemas.microsoft.com/office/drawing/2014/main" id="{4BB4FD68-E10E-3D96-678A-C33C9592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97" y="1325563"/>
            <a:ext cx="1557179" cy="16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SS - 위키백과, 우리 모두의 백과사전">
            <a:extLst>
              <a:ext uri="{FF2B5EF4-FFF2-40B4-BE49-F238E27FC236}">
                <a16:creationId xmlns:a16="http://schemas.microsoft.com/office/drawing/2014/main" id="{7A1179DD-E0D6-1EEF-EE1B-D26B8EA0B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02" y="5044986"/>
            <a:ext cx="917443" cy="12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ML - 위키백과, 우리 모두의 백과사전">
            <a:extLst>
              <a:ext uri="{FF2B5EF4-FFF2-40B4-BE49-F238E27FC236}">
                <a16:creationId xmlns:a16="http://schemas.microsoft.com/office/drawing/2014/main" id="{AECFA887-7E1F-713A-4718-1E685CD0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972" y="3353634"/>
            <a:ext cx="149250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977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크기는 폰트 </a:t>
            </a:r>
            <a:r>
              <a:rPr lang="en-US" altLang="ko-KR" dirty="0"/>
              <a:t>Size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조절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왜냐</a:t>
            </a:r>
            <a:r>
              <a:rPr lang="en-US" altLang="ko-KR" dirty="0"/>
              <a:t>!?</a:t>
            </a:r>
          </a:p>
          <a:p>
            <a:r>
              <a:rPr lang="ko-KR" altLang="en-US" dirty="0" err="1"/>
              <a:t>폰트니까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BCF4C-9684-CCC9-4084-426B4FD72337}"/>
              </a:ext>
            </a:extLst>
          </p:cNvPr>
          <p:cNvSpPr txBox="1"/>
          <p:nvPr/>
        </p:nvSpPr>
        <p:spPr>
          <a:xfrm>
            <a:off x="838198" y="4954376"/>
            <a:ext cx="9441873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MATERIAL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font-variation-settings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opsz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EEAA0-98D9-716A-E10E-C7F7FE7B3D9C}"/>
              </a:ext>
            </a:extLst>
          </p:cNvPr>
          <p:cNvSpPr txBox="1"/>
          <p:nvPr/>
        </p:nvSpPr>
        <p:spPr>
          <a:xfrm>
            <a:off x="838198" y="2987633"/>
            <a:ext cx="10651837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2650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7882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직장인 공감 짤 - 직장인만 아는....">
            <a:extLst>
              <a:ext uri="{FF2B5EF4-FFF2-40B4-BE49-F238E27FC236}">
                <a16:creationId xmlns:a16="http://schemas.microsoft.com/office/drawing/2014/main" id="{FD581836-1D98-1C60-DC8E-1D72E79BA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517" y="1132681"/>
            <a:ext cx="6852965" cy="459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33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D17460-98F2-7FBE-47E3-696257BB0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9" r="15000"/>
          <a:stretch/>
        </p:blipFill>
        <p:spPr>
          <a:xfrm>
            <a:off x="226054" y="1040313"/>
            <a:ext cx="11739891" cy="1140911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F74406F-07BB-3402-016B-75B91AB1EA62}"/>
              </a:ext>
            </a:extLst>
          </p:cNvPr>
          <p:cNvSpPr/>
          <p:nvPr/>
        </p:nvSpPr>
        <p:spPr>
          <a:xfrm>
            <a:off x="4695824" y="2247900"/>
            <a:ext cx="2800350" cy="11811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AE21C1-3B09-DDEE-2E10-9ECFC8E6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092"/>
            <a:ext cx="12192000" cy="8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456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0F2B90-C4AB-8C0D-37A5-92988A69D4A3}"/>
              </a:ext>
            </a:extLst>
          </p:cNvPr>
          <p:cNvSpPr txBox="1"/>
          <p:nvPr/>
        </p:nvSpPr>
        <p:spPr>
          <a:xfrm>
            <a:off x="3048000" y="1895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https://www.starbucks.co.kr/index.do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58F09C-7C33-BFEC-2CE8-4AED43BF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0" y="2781209"/>
            <a:ext cx="11317279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338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COMMON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0691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/>
              <a:t>COMMON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Body</a:t>
            </a:r>
            <a:r>
              <a:rPr lang="ko-KR" altLang="en-US" dirty="0"/>
              <a:t> 태그 설정</a:t>
            </a:r>
            <a:endParaRPr lang="en-US" altLang="ko-KR" dirty="0"/>
          </a:p>
          <a:p>
            <a:pPr lvl="1"/>
            <a:r>
              <a:rPr lang="ko-KR" altLang="en-US" dirty="0"/>
              <a:t>폰트 관련 기본 설정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두께</a:t>
            </a:r>
            <a:r>
              <a:rPr lang="en-US" altLang="ko-KR" dirty="0"/>
              <a:t>, </a:t>
            </a:r>
            <a:r>
              <a:rPr lang="ko-KR" altLang="en-US" dirty="0"/>
              <a:t>줄 높이는 기본 값 설정</a:t>
            </a:r>
            <a:endParaRPr lang="en-US" altLang="ko-KR" dirty="0"/>
          </a:p>
          <a:p>
            <a:r>
              <a:rPr lang="en-US" altLang="ko-KR" dirty="0"/>
              <a:t>.inner </a:t>
            </a:r>
            <a:r>
              <a:rPr lang="ko-KR" altLang="en-US" dirty="0"/>
              <a:t>클래스 설정</a:t>
            </a:r>
            <a:endParaRPr lang="en-US" altLang="ko-KR" dirty="0"/>
          </a:p>
          <a:p>
            <a:pPr lvl="1"/>
            <a:r>
              <a:rPr lang="ko-KR" altLang="en-US" dirty="0"/>
              <a:t>전역에서 사용할 </a:t>
            </a:r>
            <a:r>
              <a:rPr lang="en-US" altLang="ko-KR" dirty="0"/>
              <a:t>Block </a:t>
            </a:r>
            <a:r>
              <a:rPr lang="ko-KR" altLang="en-US" dirty="0"/>
              <a:t>요소 설정</a:t>
            </a:r>
            <a:endParaRPr lang="en-US" altLang="ko-KR" dirty="0"/>
          </a:p>
          <a:p>
            <a:pPr lvl="1"/>
            <a:r>
              <a:rPr lang="ko-KR" altLang="en-US" dirty="0"/>
              <a:t>넓이 </a:t>
            </a:r>
            <a:r>
              <a:rPr lang="en-US" altLang="ko-KR" dirty="0"/>
              <a:t>1100px / </a:t>
            </a:r>
            <a:r>
              <a:rPr lang="ko-KR" altLang="en-US" dirty="0"/>
              <a:t>중앙 정렬 사용</a:t>
            </a:r>
            <a:endParaRPr lang="en-US" altLang="ko-KR" dirty="0"/>
          </a:p>
          <a:p>
            <a:r>
              <a:rPr lang="ko-KR" altLang="en-US" dirty="0"/>
              <a:t>그 외 태그 관련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96784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019712-0803-9DB5-E520-41B5E95D247E}"/>
              </a:ext>
            </a:extLst>
          </p:cNvPr>
          <p:cNvSpPr txBox="1"/>
          <p:nvPr/>
        </p:nvSpPr>
        <p:spPr>
          <a:xfrm>
            <a:off x="203200" y="162848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COMMON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1.4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Gothic"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21293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2522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91463A-0E24-ACCA-0905-1758F1C2CE76}"/>
              </a:ext>
            </a:extLst>
          </p:cNvPr>
          <p:cNvSpPr txBox="1"/>
          <p:nvPr/>
        </p:nvSpPr>
        <p:spPr>
          <a:xfrm>
            <a:off x="213591" y="190741"/>
            <a:ext cx="7419110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"./images/logo.png"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"sub-menu"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Sign In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Starbucks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Customer Service &amp; Ideas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Find a Store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search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6873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8768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CSS </a:t>
            </a:r>
            <a:r>
              <a:rPr lang="ko-KR" altLang="en-US" dirty="0"/>
              <a:t>미리 선언하기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5BEAA-4849-4FB4-C02E-7D2363CE9921}"/>
              </a:ext>
            </a:extLst>
          </p:cNvPr>
          <p:cNvSpPr txBox="1"/>
          <p:nvPr/>
        </p:nvSpPr>
        <p:spPr>
          <a:xfrm>
            <a:off x="606425" y="1406962"/>
            <a:ext cx="72644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2315645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Header </a:t>
            </a:r>
            <a:r>
              <a:rPr lang="ko-KR" altLang="en-US" dirty="0"/>
              <a:t>스타일 결정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088CF54A-A645-1D50-D792-58383EE8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넓이는 화면 </a:t>
            </a:r>
            <a:r>
              <a:rPr lang="en-US" altLang="ko-KR" dirty="0"/>
              <a:t>100%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스크롤을 따라오네요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fixed</a:t>
            </a:r>
          </a:p>
          <a:p>
            <a:r>
              <a:rPr lang="ko-KR" altLang="en-US" dirty="0"/>
              <a:t>배경색</a:t>
            </a:r>
            <a:r>
              <a:rPr lang="en-US" altLang="ko-KR" dirty="0"/>
              <a:t>: #f6f5ef</a:t>
            </a:r>
          </a:p>
          <a:p>
            <a:r>
              <a:rPr lang="ko-KR" altLang="en-US" dirty="0"/>
              <a:t>위쪽 검은 테두리 </a:t>
            </a:r>
            <a:r>
              <a:rPr lang="en-US" altLang="ko-KR" dirty="0">
                <a:sym typeface="Wingdings" panose="05000000000000000000" pitchFamily="2" charset="2"/>
              </a:rPr>
              <a:t> 2px solid black</a:t>
            </a:r>
            <a:endParaRPr lang="en-US" altLang="ko-KR" dirty="0"/>
          </a:p>
          <a:p>
            <a:r>
              <a:rPr lang="ko-KR" altLang="en-US" dirty="0"/>
              <a:t>아래쪽 회색 테두리 </a:t>
            </a:r>
            <a:r>
              <a:rPr lang="en-US" altLang="ko-KR" dirty="0">
                <a:sym typeface="Wingdings" panose="05000000000000000000" pitchFamily="2" charset="2"/>
              </a:rPr>
              <a:t> 1px solid #eae7e2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Z-index: 1</a:t>
            </a:r>
          </a:p>
          <a:p>
            <a:r>
              <a:rPr lang="ko-KR" altLang="en-US" dirty="0"/>
              <a:t>실제</a:t>
            </a:r>
            <a:r>
              <a:rPr lang="en-US" altLang="ko-KR" dirty="0"/>
              <a:t> </a:t>
            </a:r>
            <a:r>
              <a:rPr lang="ko-KR" altLang="en-US" dirty="0"/>
              <a:t>컨텐츠는 </a:t>
            </a:r>
            <a:r>
              <a:rPr lang="en-US" altLang="ko-KR" dirty="0"/>
              <a:t>.inner </a:t>
            </a:r>
            <a:r>
              <a:rPr lang="ko-KR" altLang="en-US" dirty="0"/>
              <a:t>가 가져 갑니다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높이 값 설정 </a:t>
            </a:r>
            <a:r>
              <a:rPr lang="en-US" altLang="ko-KR" dirty="0"/>
              <a:t>/ Flex </a:t>
            </a:r>
            <a:r>
              <a:rPr lang="ko-KR" altLang="en-US" dirty="0"/>
              <a:t>는 </a:t>
            </a:r>
            <a:r>
              <a:rPr lang="ko-KR" altLang="en-US" dirty="0" err="1"/>
              <a:t>아닌것</a:t>
            </a:r>
            <a:r>
              <a:rPr lang="ko-KR" altLang="en-US" dirty="0"/>
              <a:t> 같죠</a:t>
            </a:r>
            <a:r>
              <a:rPr lang="en-US" altLang="ko-KR" dirty="0"/>
              <a:t>!?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40031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7CDF0F-F7F0-19ED-2A25-B3AC3AD927F4}"/>
              </a:ext>
            </a:extLst>
          </p:cNvPr>
          <p:cNvSpPr txBox="1"/>
          <p:nvPr/>
        </p:nvSpPr>
        <p:spPr>
          <a:xfrm>
            <a:off x="495300" y="338078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#eae7e2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B6ADA-871E-160A-6A0F-AC90C8872F2F}"/>
              </a:ext>
            </a:extLst>
          </p:cNvPr>
          <p:cNvSpPr txBox="1"/>
          <p:nvPr/>
        </p:nvSpPr>
        <p:spPr>
          <a:xfrm>
            <a:off x="495300" y="3529310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1992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5906</TotalTime>
  <Words>6053</Words>
  <Application>Microsoft Office PowerPoint</Application>
  <PresentationFormat>와이드스크린</PresentationFormat>
  <Paragraphs>889</Paragraphs>
  <Slides>163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163</vt:i4>
      </vt:variant>
    </vt:vector>
  </HeadingPairs>
  <TitlesOfParts>
    <vt:vector size="171" baseType="lpstr">
      <vt:lpstr>Arial</vt:lpstr>
      <vt:lpstr>Mosk Bold 700</vt:lpstr>
      <vt:lpstr>Abadi</vt:lpstr>
      <vt:lpstr>Consolas</vt:lpstr>
      <vt:lpstr>강한공군체 Medium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메뉴 파트 작성하기!</vt:lpstr>
      <vt:lpstr>PowerPoint 프레젠테이션</vt:lpstr>
      <vt:lpstr>PowerPoint 프레젠테이션</vt:lpstr>
      <vt:lpstr>실습, 돋보기 아이콘 위치 정하기!</vt:lpstr>
      <vt:lpstr>PowerPoint 프레젠테이션</vt:lpstr>
      <vt:lpstr>PowerPoint 프레젠테이션</vt:lpstr>
      <vt:lpstr>PowerPoint 프레젠테이션</vt:lpstr>
      <vt:lpstr>헤더 &gt; 버튼</vt:lpstr>
      <vt:lpstr>헤더 &gt; 버튼</vt:lpstr>
      <vt:lpstr>PowerPoint 프레젠테이션</vt:lpstr>
      <vt:lpstr>모양이 좀 다르네요?</vt:lpstr>
      <vt:lpstr>헤더 &gt; 스페이스</vt:lpstr>
      <vt:lpstr>하지만</vt:lpstr>
      <vt:lpstr>PowerPoint 프레젠테이션</vt:lpstr>
      <vt:lpstr>PowerPoint 프레젠테이션</vt:lpstr>
      <vt:lpstr>PowerPoint 프레젠테이션</vt:lpstr>
      <vt:lpstr>CLI(Command Line Interface)</vt:lpstr>
      <vt:lpstr>CLI(Command Line Interface)</vt:lpstr>
      <vt:lpstr>GUI(Graphic User Interface)</vt:lpstr>
      <vt:lpstr>PowerPoint 프레젠테이션</vt:lpstr>
      <vt:lpstr>PowerPoint 프레젠테이션</vt:lpstr>
      <vt:lpstr>CLI(Command Line Interface)</vt:lpstr>
      <vt:lpstr>GUI(Graphic User Interface)</vt:lpstr>
      <vt:lpstr>PowerPoint 프레젠테이션</vt:lpstr>
      <vt:lpstr>PowerPoint 프레젠테이션</vt:lpstr>
      <vt:lpstr>기초 작업 시작!</vt:lpstr>
      <vt:lpstr>PowerPoint 프레젠테이션</vt:lpstr>
      <vt:lpstr>PowerPoint 프레젠테이션</vt:lpstr>
      <vt:lpstr>문자 인코딩 설정!</vt:lpstr>
      <vt:lpstr>뷰포트 렌더링 방식 설정!</vt:lpstr>
      <vt:lpstr>PowerPoint 프레젠테이션</vt:lpstr>
      <vt:lpstr>Favicon(favorite icon) 설정!</vt:lpstr>
      <vt:lpstr>Favicon(favorite icon) 설정!</vt:lpstr>
      <vt:lpstr>Reset CSS 설정!</vt:lpstr>
      <vt:lpstr>main CSS 설정!</vt:lpstr>
      <vt:lpstr>PowerPoint 프레젠테이션</vt:lpstr>
      <vt:lpstr>절대 경로</vt:lpstr>
      <vt:lpstr>상대 경로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Open Graph 설정!</vt:lpstr>
      <vt:lpstr>Twitter Card 설정!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Netlify 주의점!</vt:lpstr>
      <vt:lpstr>PowerPoint 프레젠테이션</vt:lpstr>
      <vt:lpstr>PowerPoint 프레젠테이션</vt:lpstr>
      <vt:lpstr>PowerPoint 프레젠테이션</vt:lpstr>
      <vt:lpstr>나눔 고딕을 적용하자!</vt:lpstr>
      <vt:lpstr>나눔 고딕을 적용하자!</vt:lpstr>
      <vt:lpstr>CSS 에도 적용!</vt:lpstr>
      <vt:lpstr>PowerPoint 프레젠테이션</vt:lpstr>
      <vt:lpstr>PowerPoint 프레젠테이션</vt:lpstr>
      <vt:lpstr>이번엔 구글 아이콘을 가져다 써요!</vt:lpstr>
      <vt:lpstr>PowerPoint 프레젠테이션</vt:lpstr>
      <vt:lpstr>원하는 스타일로 커스터마이징!</vt:lpstr>
      <vt:lpstr>원하는 아이콘 클릭 후, 가져오기!</vt:lpstr>
      <vt:lpstr>크기는 폰트 Size 로 조절!!</vt:lpstr>
      <vt:lpstr>PowerPoint 프레젠테이션</vt:lpstr>
      <vt:lpstr>PowerPoint 프레젠테이션</vt:lpstr>
      <vt:lpstr>PowerPoint 프레젠테이션</vt:lpstr>
      <vt:lpstr>PowerPoint 프레젠테이션</vt:lpstr>
      <vt:lpstr>COMMON CSS 설정</vt:lpstr>
      <vt:lpstr>PowerPoint 프레젠테이션</vt:lpstr>
      <vt:lpstr>PowerPoint 프레젠테이션</vt:lpstr>
      <vt:lpstr>PowerPoint 프레젠테이션</vt:lpstr>
      <vt:lpstr>PowerPoint 프레젠테이션</vt:lpstr>
      <vt:lpstr>기본 CSS 미리 선언하기</vt:lpstr>
      <vt:lpstr>전체 Header 스타일 결정</vt:lpstr>
      <vt:lpstr>PowerPoint 프레젠테이션</vt:lpstr>
      <vt:lpstr>전체 Header 스타일 결정</vt:lpstr>
      <vt:lpstr>로고!</vt:lpstr>
      <vt:lpstr>로고!</vt:lpstr>
      <vt:lpstr>로고!</vt:lpstr>
      <vt:lpstr>PowerPoint 프레젠테이션</vt:lpstr>
      <vt:lpstr>실습, 스타벅스 헤더 서브메뉴 만들기!</vt:lpstr>
      <vt:lpstr>실습, 스타벅스 헤더 서브 메뉴 만들기!</vt:lpstr>
      <vt:lpstr>실습, 스타벅스 헤더 서브 메뉴 만들기!</vt:lpstr>
      <vt:lpstr>실습, 스타벅스 헤더 서브 메뉴 만들기!</vt:lpstr>
      <vt:lpstr>&lt;a&gt; 태그는 클릭을 위한 요소!</vt:lpstr>
      <vt:lpstr>서브 메뉴 꾸미기</vt:lpstr>
      <vt:lpstr>서브 메뉴 꾸미기</vt:lpstr>
      <vt:lpstr>서브 메뉴 꾸미기</vt:lpstr>
      <vt:lpstr>서브 메뉴 꾸미기</vt:lpstr>
      <vt:lpstr>검색 메뉴 작업!</vt:lpstr>
      <vt:lpstr>검색 메뉴 작업!</vt:lpstr>
      <vt:lpstr>검색 메뉴 옮기기 작업!</vt:lpstr>
      <vt:lpstr>화면 배치 작업!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기본 CSS 미리 선언하기</vt:lpstr>
      <vt:lpstr>실습, 헤더 메인 메뉴 만들기!</vt:lpstr>
      <vt:lpstr>실습, 헤더 메인 메뉴 만들기!</vt:lpstr>
      <vt:lpstr>PowerPoint 프레젠테이션</vt:lpstr>
      <vt:lpstr>PowerPoint 프레젠테이션</vt:lpstr>
      <vt:lpstr>메인 메뉴 컨텐츠, 뼈대를 세우기</vt:lpstr>
      <vt:lpstr>메인 메뉴 컨텐츠, 배치!</vt:lpstr>
      <vt:lpstr>메인 메뉴 컨텐츠, 배치!</vt:lpstr>
      <vt:lpstr>메인 메뉴 컨텐츠, 배치!</vt:lpstr>
      <vt:lpstr>PowerPoint 프레젠테이션</vt:lpstr>
      <vt:lpstr>메인 메뉴 컨텐츠, Hover 처리</vt:lpstr>
      <vt:lpstr>메인 메뉴 컨텐츠, Common Class 처리</vt:lpstr>
      <vt:lpstr>PowerPoint 프레젠테이션</vt:lpstr>
      <vt:lpstr>메인 메뉴 컨텐츠, 상단 컨텐츠 작업!</vt:lpstr>
      <vt:lpstr>메인 메뉴 컨텐츠, 상단 컨텐츠 작업!</vt:lpstr>
      <vt:lpstr>PowerPoint 프레젠테이션</vt:lpstr>
      <vt:lpstr>메인 메뉴 컨텐츠, 상단 컨텐츠 CSS</vt:lpstr>
      <vt:lpstr>PowerPoint 프레젠테이션</vt:lpstr>
      <vt:lpstr>메인 메뉴 컨텐츠, 상단 컨텐츠 CSS</vt:lpstr>
      <vt:lpstr>PowerPoint 프레젠테이션</vt:lpstr>
      <vt:lpstr>메인 메뉴 컨텐츠, 상단 컨텐츠 CSS</vt:lpstr>
      <vt:lpstr>PowerPoint 프레젠테이션</vt:lpstr>
      <vt:lpstr>메인 메뉴 컨텐츠, 나머지 채우기!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Badges, 움직임 관찰하기</vt:lpstr>
      <vt:lpstr>Badges, HTML 구축 + CSS 선언</vt:lpstr>
      <vt:lpstr>PowerPoint 프레젠테이션</vt:lpstr>
      <vt:lpstr>Badges, CSS 작업</vt:lpstr>
      <vt:lpstr>PowerPoint 프레젠테이션</vt:lpstr>
      <vt:lpstr>PowerPoint 프레젠테이션</vt:lpstr>
      <vt:lpstr>PowerPoint 프레젠테이션</vt:lpstr>
      <vt:lpstr>Badges, HTML 작업</vt:lpstr>
      <vt:lpstr>PowerPoint 프레젠테이션</vt:lpstr>
      <vt:lpstr>실습, Visual section 만들기</vt:lpstr>
      <vt:lpstr>실습, Visual section 만들기</vt:lpstr>
      <vt:lpstr>실습, Visual section 만들기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664</cp:revision>
  <dcterms:created xsi:type="dcterms:W3CDTF">2022-05-29T13:34:07Z</dcterms:created>
  <dcterms:modified xsi:type="dcterms:W3CDTF">2023-02-05T22:20:48Z</dcterms:modified>
</cp:coreProperties>
</file>